
<file path=[Content_Types].xml><?xml version="1.0" encoding="utf-8"?>
<Types xmlns="http://schemas.openxmlformats.org/package/2006/content-types">
  <Default Extension="bin" ContentType="application/vnd.openxmlformats-officedocument.oleObject"/>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xlsx" ContentType="application/vnd.openxmlformats-officedocument.spreadsheetml.sheet"/>
  <Default Extension="jpg" ContentType="image/jpeg"/>
  <Override PartName="/ppt/webextensions/taskpanes.xml" ContentType="application/vnd.ms-office.webextensiontaskpanes+xml"/>
  <Override PartName="/ppt/webextensions/webextension1.xml" ContentType="application/vnd.ms-office.webextension+xml"/>
  <Override PartName="/ppt/webextensions/webextension2.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omments/comment1.xml" ContentType="application/vnd.openxmlformats-officedocument.presentationml.comments+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charts/chart1.xml" ContentType="application/vnd.openxmlformats-officedocument.drawingml.chart+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6" Type="http://schemas.openxmlformats.org/officeDocument/2006/relationships/custom-properties" Target="docProps/custom.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64"/>
  </p:notesMasterIdLst>
  <p:handoutMasterIdLst>
    <p:handoutMasterId r:id="rId65"/>
  </p:handoutMasterIdLst>
  <p:sldIdLst>
    <p:sldId id="277" r:id="rId5"/>
    <p:sldId id="338" r:id="rId6"/>
    <p:sldId id="331" r:id="rId7"/>
    <p:sldId id="383" r:id="rId8"/>
    <p:sldId id="360" r:id="rId9"/>
    <p:sldId id="351" r:id="rId10"/>
    <p:sldId id="352" r:id="rId11"/>
    <p:sldId id="344" r:id="rId12"/>
    <p:sldId id="353" r:id="rId13"/>
    <p:sldId id="349" r:id="rId14"/>
    <p:sldId id="361" r:id="rId15"/>
    <p:sldId id="350" r:id="rId16"/>
    <p:sldId id="359" r:id="rId17"/>
    <p:sldId id="345" r:id="rId18"/>
    <p:sldId id="382" r:id="rId19"/>
    <p:sldId id="354" r:id="rId20"/>
    <p:sldId id="356" r:id="rId21"/>
    <p:sldId id="357" r:id="rId22"/>
    <p:sldId id="355" r:id="rId23"/>
    <p:sldId id="358" r:id="rId24"/>
    <p:sldId id="373" r:id="rId25"/>
    <p:sldId id="374" r:id="rId26"/>
    <p:sldId id="319" r:id="rId27"/>
    <p:sldId id="318" r:id="rId28"/>
    <p:sldId id="375" r:id="rId29"/>
    <p:sldId id="341" r:id="rId30"/>
    <p:sldId id="342" r:id="rId31"/>
    <p:sldId id="272" r:id="rId32"/>
    <p:sldId id="369" r:id="rId33"/>
    <p:sldId id="376" r:id="rId34"/>
    <p:sldId id="368" r:id="rId35"/>
    <p:sldId id="370" r:id="rId36"/>
    <p:sldId id="371" r:id="rId37"/>
    <p:sldId id="372" r:id="rId38"/>
    <p:sldId id="320" r:id="rId39"/>
    <p:sldId id="323" r:id="rId40"/>
    <p:sldId id="324" r:id="rId41"/>
    <p:sldId id="378" r:id="rId42"/>
    <p:sldId id="379" r:id="rId43"/>
    <p:sldId id="377" r:id="rId44"/>
    <p:sldId id="367" r:id="rId45"/>
    <p:sldId id="311" r:id="rId46"/>
    <p:sldId id="309" r:id="rId47"/>
    <p:sldId id="325" r:id="rId48"/>
    <p:sldId id="328" r:id="rId49"/>
    <p:sldId id="327" r:id="rId50"/>
    <p:sldId id="329" r:id="rId51"/>
    <p:sldId id="330" r:id="rId52"/>
    <p:sldId id="316" r:id="rId53"/>
    <p:sldId id="310" r:id="rId54"/>
    <p:sldId id="285" r:id="rId55"/>
    <p:sldId id="326" r:id="rId56"/>
    <p:sldId id="362" r:id="rId57"/>
    <p:sldId id="363" r:id="rId58"/>
    <p:sldId id="364" r:id="rId59"/>
    <p:sldId id="365" r:id="rId60"/>
    <p:sldId id="366" r:id="rId61"/>
    <p:sldId id="381" r:id="rId62"/>
    <p:sldId id="384" r:id="rId6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liff Weaver" initials="CW" lastIdx="1" clrIdx="0">
    <p:extLst>
      <p:ext uri="{19B8F6BF-5375-455C-9EA6-DF929625EA0E}">
        <p15:presenceInfo xmlns:p15="http://schemas.microsoft.com/office/powerpoint/2012/main" userId="S-1-5-21-2873345989-2127480621-46629199-6534"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55B8"/>
    <a:srgbClr val="0077EE"/>
    <a:srgbClr val="0044A5"/>
    <a:srgbClr val="0056B7"/>
    <a:srgbClr val="4BA5FF"/>
    <a:srgbClr val="005CB8"/>
    <a:srgbClr val="303E48"/>
    <a:srgbClr val="303E4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5555" autoAdjust="0"/>
  </p:normalViewPr>
  <p:slideViewPr>
    <p:cSldViewPr snapToGrid="0">
      <p:cViewPr varScale="1">
        <p:scale>
          <a:sx n="94" d="100"/>
          <a:sy n="94" d="100"/>
        </p:scale>
        <p:origin x="370" y="82"/>
      </p:cViewPr>
      <p:guideLst/>
    </p:cSldViewPr>
  </p:slideViewPr>
  <p:notesTextViewPr>
    <p:cViewPr>
      <p:scale>
        <a:sx n="1" d="1"/>
        <a:sy n="1" d="1"/>
      </p:scale>
      <p:origin x="0" y="0"/>
    </p:cViewPr>
  </p:notesTextViewPr>
  <p:sorterViewPr>
    <p:cViewPr>
      <p:scale>
        <a:sx n="100" d="100"/>
        <a:sy n="100" d="100"/>
      </p:scale>
      <p:origin x="0" y="-2784"/>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viewProps" Target="viewProps.xml"/><Relationship Id="rId7" Type="http://schemas.openxmlformats.org/officeDocument/2006/relationships/slide" Target="slides/slide3.xml"/><Relationship Id="rId71"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commentAuthors" Target="commentAuthors.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notesMaster" Target="notesMasters/notesMaster1.xml"/><Relationship Id="rId69"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5006661304292844E-2"/>
          <c:y val="0"/>
          <c:w val="0.96449891820954814"/>
          <c:h val="0.86714069950956263"/>
        </c:manualLayout>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dPt>
            <c:idx val="0"/>
            <c:invertIfNegative val="0"/>
            <c:bubble3D val="0"/>
            <c:spPr>
              <a:solidFill>
                <a:schemeClr val="accent2"/>
              </a:solidFill>
              <a:ln>
                <a:noFill/>
              </a:ln>
              <a:effectLst/>
            </c:spPr>
            <c:extLst>
              <c:ext xmlns:c16="http://schemas.microsoft.com/office/drawing/2014/chart" uri="{C3380CC4-5D6E-409C-BE32-E72D297353CC}">
                <c16:uniqueId val="{00000001-674B-486A-9B5D-0A0336FB246E}"/>
              </c:ext>
            </c:extLst>
          </c:dPt>
          <c:dPt>
            <c:idx val="1"/>
            <c:invertIfNegative val="0"/>
            <c:bubble3D val="0"/>
            <c:spPr>
              <a:solidFill>
                <a:schemeClr val="accent2"/>
              </a:solidFill>
              <a:ln>
                <a:noFill/>
              </a:ln>
              <a:effectLst/>
            </c:spPr>
            <c:extLst>
              <c:ext xmlns:c16="http://schemas.microsoft.com/office/drawing/2014/chart" uri="{C3380CC4-5D6E-409C-BE32-E72D297353CC}">
                <c16:uniqueId val="{00000003-674B-486A-9B5D-0A0336FB246E}"/>
              </c:ext>
            </c:extLst>
          </c:dPt>
          <c:dPt>
            <c:idx val="2"/>
            <c:invertIfNegative val="0"/>
            <c:bubble3D val="0"/>
            <c:spPr>
              <a:solidFill>
                <a:schemeClr val="accent2"/>
              </a:solidFill>
              <a:ln>
                <a:noFill/>
              </a:ln>
              <a:effectLst/>
            </c:spPr>
            <c:extLst>
              <c:ext xmlns:c16="http://schemas.microsoft.com/office/drawing/2014/chart" uri="{C3380CC4-5D6E-409C-BE32-E72D297353CC}">
                <c16:uniqueId val="{00000005-674B-486A-9B5D-0A0336FB246E}"/>
              </c:ext>
            </c:extLst>
          </c:dPt>
          <c:dPt>
            <c:idx val="3"/>
            <c:invertIfNegative val="0"/>
            <c:bubble3D val="0"/>
            <c:spPr>
              <a:solidFill>
                <a:schemeClr val="accent2"/>
              </a:solidFill>
              <a:ln>
                <a:noFill/>
              </a:ln>
              <a:effectLst/>
            </c:spPr>
            <c:extLst>
              <c:ext xmlns:c16="http://schemas.microsoft.com/office/drawing/2014/chart" uri="{C3380CC4-5D6E-409C-BE32-E72D297353CC}">
                <c16:uniqueId val="{00000007-674B-486A-9B5D-0A0336FB246E}"/>
              </c:ext>
            </c:extLst>
          </c:dPt>
          <c:dPt>
            <c:idx val="4"/>
            <c:invertIfNegative val="0"/>
            <c:bubble3D val="0"/>
            <c:spPr>
              <a:solidFill>
                <a:schemeClr val="accent2"/>
              </a:solidFill>
              <a:ln>
                <a:noFill/>
              </a:ln>
              <a:effectLst/>
            </c:spPr>
            <c:extLst>
              <c:ext xmlns:c16="http://schemas.microsoft.com/office/drawing/2014/chart" uri="{C3380CC4-5D6E-409C-BE32-E72D297353CC}">
                <c16:uniqueId val="{00000009-674B-486A-9B5D-0A0336FB246E}"/>
              </c:ext>
            </c:extLst>
          </c:dPt>
          <c:dPt>
            <c:idx val="5"/>
            <c:invertIfNegative val="0"/>
            <c:bubble3D val="0"/>
            <c:spPr>
              <a:solidFill>
                <a:schemeClr val="accent2"/>
              </a:solidFill>
              <a:ln>
                <a:noFill/>
              </a:ln>
              <a:effectLst/>
            </c:spPr>
            <c:extLst>
              <c:ext xmlns:c16="http://schemas.microsoft.com/office/drawing/2014/chart" uri="{C3380CC4-5D6E-409C-BE32-E72D297353CC}">
                <c16:uniqueId val="{0000000B-674B-486A-9B5D-0A0336FB246E}"/>
              </c:ext>
            </c:extLst>
          </c:dPt>
          <c:dPt>
            <c:idx val="6"/>
            <c:invertIfNegative val="0"/>
            <c:bubble3D val="0"/>
            <c:spPr>
              <a:solidFill>
                <a:schemeClr val="accent2"/>
              </a:solidFill>
              <a:ln>
                <a:noFill/>
              </a:ln>
              <a:effectLst/>
            </c:spPr>
            <c:extLst>
              <c:ext xmlns:c16="http://schemas.microsoft.com/office/drawing/2014/chart" uri="{C3380CC4-5D6E-409C-BE32-E72D297353CC}">
                <c16:uniqueId val="{0000000D-5981-4365-BFD2-F3D2B208F74F}"/>
              </c:ext>
            </c:extLst>
          </c:dPt>
          <c:dPt>
            <c:idx val="7"/>
            <c:invertIfNegative val="0"/>
            <c:bubble3D val="0"/>
            <c:spPr>
              <a:solidFill>
                <a:schemeClr val="accent2"/>
              </a:solidFill>
              <a:ln>
                <a:noFill/>
              </a:ln>
              <a:effectLst/>
            </c:spPr>
            <c:extLst>
              <c:ext xmlns:c16="http://schemas.microsoft.com/office/drawing/2014/chart" uri="{C3380CC4-5D6E-409C-BE32-E72D297353CC}">
                <c16:uniqueId val="{0000000F-674B-486A-9B5D-0A0336FB246E}"/>
              </c:ext>
            </c:extLst>
          </c:dPt>
          <c:dPt>
            <c:idx val="8"/>
            <c:invertIfNegative val="0"/>
            <c:bubble3D val="0"/>
            <c:spPr>
              <a:solidFill>
                <a:schemeClr val="accent2"/>
              </a:solidFill>
              <a:ln>
                <a:noFill/>
              </a:ln>
              <a:effectLst/>
            </c:spPr>
            <c:extLst>
              <c:ext xmlns:c16="http://schemas.microsoft.com/office/drawing/2014/chart" uri="{C3380CC4-5D6E-409C-BE32-E72D297353CC}">
                <c16:uniqueId val="{00000011-674B-486A-9B5D-0A0336FB246E}"/>
              </c:ext>
            </c:extLst>
          </c:dPt>
          <c:dPt>
            <c:idx val="9"/>
            <c:invertIfNegative val="0"/>
            <c:bubble3D val="0"/>
            <c:spPr>
              <a:solidFill>
                <a:schemeClr val="accent2"/>
              </a:solidFill>
              <a:ln>
                <a:noFill/>
              </a:ln>
              <a:effectLst/>
            </c:spPr>
            <c:extLst>
              <c:ext xmlns:c16="http://schemas.microsoft.com/office/drawing/2014/chart" uri="{C3380CC4-5D6E-409C-BE32-E72D297353CC}">
                <c16:uniqueId val="{0000000E-5981-4365-BFD2-F3D2B208F74F}"/>
              </c:ext>
            </c:extLst>
          </c:dPt>
          <c:dPt>
            <c:idx val="10"/>
            <c:invertIfNegative val="0"/>
            <c:bubble3D val="0"/>
            <c:spPr>
              <a:solidFill>
                <a:schemeClr val="tx2"/>
              </a:solidFill>
              <a:ln>
                <a:noFill/>
              </a:ln>
              <a:effectLst/>
            </c:spPr>
            <c:extLst>
              <c:ext xmlns:c16="http://schemas.microsoft.com/office/drawing/2014/chart" uri="{C3380CC4-5D6E-409C-BE32-E72D297353CC}">
                <c16:uniqueId val="{00000004-5981-4365-BFD2-F3D2B208F74F}"/>
              </c:ext>
            </c:extLst>
          </c:dPt>
          <c:dLbls>
            <c:dLbl>
              <c:idx val="0"/>
              <c:tx>
                <c:rich>
                  <a:bodyPr/>
                  <a:lstStyle/>
                  <a:p>
                    <a:r>
                      <a:rPr lang="en-US" sz="2000" dirty="0">
                        <a:solidFill>
                          <a:schemeClr val="bg1"/>
                        </a:solidFill>
                      </a:rPr>
                      <a:t>67</a:t>
                    </a:r>
                    <a:r>
                      <a:rPr lang="en-US" dirty="0">
                        <a:solidFill>
                          <a:schemeClr val="bg1"/>
                        </a:solidFill>
                      </a:rPr>
                      <a:t/>
                    </a:r>
                    <a:br>
                      <a:rPr lang="en-US" dirty="0">
                        <a:solidFill>
                          <a:schemeClr val="bg1"/>
                        </a:solidFill>
                      </a:rPr>
                    </a:br>
                    <a:r>
                      <a:rPr lang="en-US" b="0" dirty="0">
                        <a:solidFill>
                          <a:schemeClr val="bg1"/>
                        </a:solidFill>
                      </a:rPr>
                      <a:t>Years</a:t>
                    </a:r>
                  </a:p>
                </c:rich>
              </c:tx>
              <c:dLblPos val="inBase"/>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674B-486A-9B5D-0A0336FB246E}"/>
                </c:ext>
              </c:extLst>
            </c:dLbl>
            <c:dLbl>
              <c:idx val="6"/>
              <c:tx>
                <c:rich>
                  <a:bodyPr/>
                  <a:lstStyle/>
                  <a:p>
                    <a:r>
                      <a:rPr lang="en-US" sz="2000" dirty="0">
                        <a:solidFill>
                          <a:schemeClr val="bg1"/>
                        </a:solidFill>
                      </a:rPr>
                      <a:t>25</a:t>
                    </a:r>
                  </a:p>
                  <a:p>
                    <a:r>
                      <a:rPr lang="en-US" b="0" dirty="0">
                        <a:solidFill>
                          <a:schemeClr val="bg1"/>
                        </a:solidFill>
                      </a:rPr>
                      <a:t>Years</a:t>
                    </a:r>
                  </a:p>
                </c:rich>
              </c:tx>
              <c:dLblPos val="inBase"/>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D-5981-4365-BFD2-F3D2B208F74F}"/>
                </c:ext>
              </c:extLst>
            </c:dLbl>
            <c:dLbl>
              <c:idx val="9"/>
              <c:tx>
                <c:rich>
                  <a:bodyPr/>
                  <a:lstStyle/>
                  <a:p>
                    <a:r>
                      <a:rPr lang="en-US" sz="2000" dirty="0">
                        <a:solidFill>
                          <a:schemeClr val="bg1"/>
                        </a:solidFill>
                      </a:rPr>
                      <a:t>15</a:t>
                    </a:r>
                  </a:p>
                  <a:p>
                    <a:r>
                      <a:rPr lang="en-US" b="0" dirty="0">
                        <a:solidFill>
                          <a:schemeClr val="bg1"/>
                        </a:solidFill>
                      </a:rPr>
                      <a:t>Years</a:t>
                    </a:r>
                  </a:p>
                </c:rich>
              </c:tx>
              <c:dLblPos val="inBase"/>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E-5981-4365-BFD2-F3D2B208F74F}"/>
                </c:ext>
              </c:extLst>
            </c:dLbl>
            <c:spPr>
              <a:noFill/>
              <a:ln>
                <a:noFill/>
              </a:ln>
              <a:effectLst/>
            </c:spPr>
            <c:txPr>
              <a:bodyPr rot="0" vert="horz"/>
              <a:lstStyle/>
              <a:p>
                <a:pPr>
                  <a:defRPr/>
                </a:pPr>
                <a:endParaRPr lang="en-US"/>
              </a:p>
            </c:txPr>
            <c:dLblPos val="inBase"/>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Sheet1!$A$2:$A$12</c:f>
              <c:strCache>
                <c:ptCount val="11"/>
                <c:pt idx="0">
                  <c:v>1920</c:v>
                </c:pt>
                <c:pt idx="1">
                  <c:v>1930</c:v>
                </c:pt>
                <c:pt idx="2">
                  <c:v>1940</c:v>
                </c:pt>
                <c:pt idx="3">
                  <c:v>1950</c:v>
                </c:pt>
                <c:pt idx="4">
                  <c:v>1960</c:v>
                </c:pt>
                <c:pt idx="5">
                  <c:v>1970</c:v>
                </c:pt>
                <c:pt idx="6">
                  <c:v>1980</c:v>
                </c:pt>
                <c:pt idx="7">
                  <c:v>1990</c:v>
                </c:pt>
                <c:pt idx="8">
                  <c:v>2000</c:v>
                </c:pt>
                <c:pt idx="9">
                  <c:v>2010's</c:v>
                </c:pt>
                <c:pt idx="10">
                  <c:v>2020's</c:v>
                </c:pt>
              </c:strCache>
            </c:strRef>
          </c:cat>
          <c:val>
            <c:numRef>
              <c:f>Sheet1!$B$2:$B$12</c:f>
              <c:numCache>
                <c:formatCode>General</c:formatCode>
                <c:ptCount val="11"/>
                <c:pt idx="0">
                  <c:v>6</c:v>
                </c:pt>
                <c:pt idx="1">
                  <c:v>5.3</c:v>
                </c:pt>
                <c:pt idx="2">
                  <c:v>4.5</c:v>
                </c:pt>
                <c:pt idx="3">
                  <c:v>3.7</c:v>
                </c:pt>
                <c:pt idx="4">
                  <c:v>3</c:v>
                </c:pt>
                <c:pt idx="5">
                  <c:v>2.6</c:v>
                </c:pt>
                <c:pt idx="6">
                  <c:v>2.2999999999999998</c:v>
                </c:pt>
                <c:pt idx="7">
                  <c:v>2</c:v>
                </c:pt>
                <c:pt idx="8">
                  <c:v>1.8</c:v>
                </c:pt>
                <c:pt idx="9">
                  <c:v>1.5</c:v>
                </c:pt>
                <c:pt idx="10">
                  <c:v>1.1000000000000001</c:v>
                </c:pt>
              </c:numCache>
            </c:numRef>
          </c:val>
          <c:extLst>
            <c:ext xmlns:c16="http://schemas.microsoft.com/office/drawing/2014/chart" uri="{C3380CC4-5D6E-409C-BE32-E72D297353CC}">
              <c16:uniqueId val="{00000000-5981-4365-BFD2-F3D2B208F74F}"/>
            </c:ext>
          </c:extLst>
        </c:ser>
        <c:dLbls>
          <c:showLegendKey val="0"/>
          <c:showVal val="0"/>
          <c:showCatName val="0"/>
          <c:showSerName val="0"/>
          <c:showPercent val="0"/>
          <c:showBubbleSize val="0"/>
        </c:dLbls>
        <c:gapWidth val="9"/>
        <c:overlap val="-27"/>
        <c:axId val="-544079280"/>
        <c:axId val="-544089072"/>
      </c:barChart>
      <c:catAx>
        <c:axId val="-544079280"/>
        <c:scaling>
          <c:orientation val="minMax"/>
        </c:scaling>
        <c:delete val="0"/>
        <c:axPos val="b"/>
        <c:numFmt formatCode="General" sourceLinked="1"/>
        <c:majorTickMark val="out"/>
        <c:minorTickMark val="none"/>
        <c:tickLblPos val="nextTo"/>
        <c:spPr>
          <a:noFill/>
          <a:ln w="6350" cap="flat" cmpd="sng" algn="ctr">
            <a:solidFill>
              <a:schemeClr val="tx1">
                <a:lumMod val="75000"/>
              </a:schemeClr>
            </a:solidFill>
            <a:round/>
          </a:ln>
          <a:effectLst/>
        </c:spPr>
        <c:txPr>
          <a:bodyPr rot="-60000000" vert="horz"/>
          <a:lstStyle/>
          <a:p>
            <a:pPr>
              <a:defRPr/>
            </a:pPr>
            <a:endParaRPr lang="en-US"/>
          </a:p>
        </c:txPr>
        <c:crossAx val="-544089072"/>
        <c:crosses val="autoZero"/>
        <c:auto val="1"/>
        <c:lblAlgn val="ctr"/>
        <c:lblOffset val="100"/>
        <c:noMultiLvlLbl val="0"/>
      </c:catAx>
      <c:valAx>
        <c:axId val="-544089072"/>
        <c:scaling>
          <c:orientation val="minMax"/>
          <c:max val="6"/>
        </c:scaling>
        <c:delete val="1"/>
        <c:axPos val="l"/>
        <c:numFmt formatCode="General" sourceLinked="1"/>
        <c:majorTickMark val="out"/>
        <c:minorTickMark val="none"/>
        <c:tickLblPos val="nextTo"/>
        <c:crossAx val="-544079280"/>
        <c:crosses val="autoZero"/>
        <c:crossBetween val="between"/>
      </c:valAx>
      <c:spPr>
        <a:noFill/>
        <a:ln>
          <a:noFill/>
        </a:ln>
        <a:effectLst/>
      </c:spPr>
    </c:plotArea>
    <c:plotVisOnly val="1"/>
    <c:dispBlanksAs val="gap"/>
    <c:showDLblsOverMax val="0"/>
  </c:chart>
  <c:spPr>
    <a:noFill/>
    <a:ln>
      <a:noFill/>
    </a:ln>
    <a:effectLst/>
  </c:spPr>
  <c:txPr>
    <a:bodyPr/>
    <a:lstStyle/>
    <a:p>
      <a:pPr>
        <a:defRPr b="1">
          <a:solidFill>
            <a:schemeClr val="tx1"/>
          </a:solidFill>
          <a:latin typeface="Segoe UI" panose="020B0502040204020203" pitchFamily="34" charset="0"/>
          <a:cs typeface="Segoe UI" panose="020B0502040204020203" pitchFamily="34" charset="0"/>
        </a:defRPr>
      </a:pPr>
      <a:endParaRPr lang="en-US"/>
    </a:p>
  </c:txPr>
  <c:externalData r:id="rId1">
    <c:autoUpdate val="0"/>
  </c:externalData>
</c:chartSpace>
</file>

<file path=ppt/comments/comment1.xml><?xml version="1.0" encoding="utf-8"?>
<p:cmLst xmlns:a="http://schemas.openxmlformats.org/drawingml/2006/main" xmlns:r="http://schemas.openxmlformats.org/officeDocument/2006/relationships" xmlns:p="http://schemas.openxmlformats.org/presentationml/2006/main">
  <p:cm authorId="1" dt="2018-03-12T12:24:12.114" idx="1">
    <p:pos x="10" y="10"/>
    <p:text/>
    <p:extLst>
      <p:ext uri="{C676402C-5697-4E1C-873F-D02D1690AC5C}">
        <p15:threadingInfo xmlns:p15="http://schemas.microsoft.com/office/powerpoint/2012/main" timeZoneBias="240"/>
      </p:ext>
    </p:extLst>
  </p:cm>
</p: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9A37614-307E-4EEF-A20B-52D43E535C65}" type="doc">
      <dgm:prSet loTypeId="urn:microsoft.com/office/officeart/2005/8/layout/chevron1" loCatId="process" qsTypeId="urn:microsoft.com/office/officeart/2005/8/quickstyle/simple1" qsCatId="simple" csTypeId="urn:microsoft.com/office/officeart/2005/8/colors/accent1_2" csCatId="accent1" phldr="1"/>
      <dgm:spPr/>
    </dgm:pt>
    <dgm:pt modelId="{37D7949F-84FD-4C91-9472-B28EDBF30241}">
      <dgm:prSet phldrT="[Text]" custT="1"/>
      <dgm:spPr>
        <a:solidFill>
          <a:schemeClr val="tx1">
            <a:alpha val="36000"/>
          </a:schemeClr>
        </a:solidFill>
      </dgm:spPr>
      <dgm:t>
        <a:bodyPr/>
        <a:lstStyle/>
        <a:p>
          <a:r>
            <a:rPr lang="en-US" sz="2000" dirty="0" smtClean="0"/>
            <a:t>19</a:t>
          </a:r>
          <a:r>
            <a:rPr lang="en-US" sz="2000" baseline="30000" dirty="0" smtClean="0"/>
            <a:t>th</a:t>
          </a:r>
          <a:r>
            <a:rPr lang="en-US" sz="2000" dirty="0" smtClean="0"/>
            <a:t> Century</a:t>
          </a:r>
          <a:endParaRPr lang="en-US" sz="2000" dirty="0"/>
        </a:p>
      </dgm:t>
    </dgm:pt>
    <dgm:pt modelId="{7F4E9CE7-5927-40E5-B15E-7C99EC664357}" type="parTrans" cxnId="{3549CD73-144D-4407-97F5-86DA361D2F1D}">
      <dgm:prSet/>
      <dgm:spPr/>
      <dgm:t>
        <a:bodyPr/>
        <a:lstStyle/>
        <a:p>
          <a:endParaRPr lang="en-US"/>
        </a:p>
      </dgm:t>
    </dgm:pt>
    <dgm:pt modelId="{F72322F9-117D-472B-B1D5-EBE4AE180C5A}" type="sibTrans" cxnId="{3549CD73-144D-4407-97F5-86DA361D2F1D}">
      <dgm:prSet/>
      <dgm:spPr/>
      <dgm:t>
        <a:bodyPr/>
        <a:lstStyle/>
        <a:p>
          <a:endParaRPr lang="en-US"/>
        </a:p>
      </dgm:t>
    </dgm:pt>
    <dgm:pt modelId="{D1873EBA-BCFE-43B7-8938-A7965D136FC3}">
      <dgm:prSet phldrT="[Text]" custT="1"/>
      <dgm:spPr>
        <a:solidFill>
          <a:schemeClr val="accent2">
            <a:alpha val="36000"/>
          </a:schemeClr>
        </a:solidFill>
      </dgm:spPr>
      <dgm:t>
        <a:bodyPr/>
        <a:lstStyle/>
        <a:p>
          <a:r>
            <a:rPr lang="en-US" sz="2000" dirty="0" smtClean="0"/>
            <a:t>20</a:t>
          </a:r>
          <a:r>
            <a:rPr lang="en-US" sz="2000" baseline="30000" dirty="0" smtClean="0"/>
            <a:t>th</a:t>
          </a:r>
          <a:r>
            <a:rPr lang="en-US" sz="2000" dirty="0" smtClean="0"/>
            <a:t> Century</a:t>
          </a:r>
          <a:endParaRPr lang="en-US" sz="2000" dirty="0"/>
        </a:p>
      </dgm:t>
    </dgm:pt>
    <dgm:pt modelId="{4C60142C-395B-43EC-98BC-155EAB147010}" type="parTrans" cxnId="{76A2BEBC-5917-4C5F-B2B6-994185827F52}">
      <dgm:prSet/>
      <dgm:spPr/>
      <dgm:t>
        <a:bodyPr/>
        <a:lstStyle/>
        <a:p>
          <a:endParaRPr lang="en-US"/>
        </a:p>
      </dgm:t>
    </dgm:pt>
    <dgm:pt modelId="{7D32987F-06C3-47AE-A508-9C6E56D19F93}" type="sibTrans" cxnId="{76A2BEBC-5917-4C5F-B2B6-994185827F52}">
      <dgm:prSet/>
      <dgm:spPr/>
      <dgm:t>
        <a:bodyPr/>
        <a:lstStyle/>
        <a:p>
          <a:endParaRPr lang="en-US"/>
        </a:p>
      </dgm:t>
    </dgm:pt>
    <dgm:pt modelId="{D76AD49D-530A-4545-AEC1-114A9196353B}">
      <dgm:prSet phldrT="[Text]" custT="1"/>
      <dgm:spPr>
        <a:solidFill>
          <a:schemeClr val="accent3">
            <a:alpha val="36000"/>
          </a:schemeClr>
        </a:solidFill>
      </dgm:spPr>
      <dgm:t>
        <a:bodyPr/>
        <a:lstStyle/>
        <a:p>
          <a:r>
            <a:rPr lang="en-US" sz="2000" dirty="0" smtClean="0"/>
            <a:t>21</a:t>
          </a:r>
          <a:r>
            <a:rPr lang="en-US" sz="2000" baseline="30000" dirty="0" smtClean="0"/>
            <a:t>st</a:t>
          </a:r>
          <a:r>
            <a:rPr lang="en-US" sz="2000" dirty="0" smtClean="0"/>
            <a:t> Century</a:t>
          </a:r>
          <a:endParaRPr lang="en-US" sz="2000" dirty="0"/>
        </a:p>
      </dgm:t>
    </dgm:pt>
    <dgm:pt modelId="{98D73D6C-207C-4688-8024-DE64E60DDAE2}" type="parTrans" cxnId="{47676B02-F899-43A2-AFFD-D95D6838ED6B}">
      <dgm:prSet/>
      <dgm:spPr/>
      <dgm:t>
        <a:bodyPr/>
        <a:lstStyle/>
        <a:p>
          <a:endParaRPr lang="en-US"/>
        </a:p>
      </dgm:t>
    </dgm:pt>
    <dgm:pt modelId="{B413C13A-AAA3-4F7A-BEAC-62BDD2FE9A58}" type="sibTrans" cxnId="{47676B02-F899-43A2-AFFD-D95D6838ED6B}">
      <dgm:prSet/>
      <dgm:spPr/>
      <dgm:t>
        <a:bodyPr/>
        <a:lstStyle/>
        <a:p>
          <a:endParaRPr lang="en-US"/>
        </a:p>
      </dgm:t>
    </dgm:pt>
    <dgm:pt modelId="{1649D8B3-3DD8-4685-BC33-95DC59C69E0C}" type="pres">
      <dgm:prSet presAssocID="{89A37614-307E-4EEF-A20B-52D43E535C65}" presName="Name0" presStyleCnt="0">
        <dgm:presLayoutVars>
          <dgm:dir/>
          <dgm:animLvl val="lvl"/>
          <dgm:resizeHandles val="exact"/>
        </dgm:presLayoutVars>
      </dgm:prSet>
      <dgm:spPr/>
    </dgm:pt>
    <dgm:pt modelId="{DA636A7D-058D-40E4-B132-1D948635F009}" type="pres">
      <dgm:prSet presAssocID="{37D7949F-84FD-4C91-9472-B28EDBF30241}" presName="parTxOnly" presStyleLbl="node1" presStyleIdx="0" presStyleCnt="3">
        <dgm:presLayoutVars>
          <dgm:chMax val="0"/>
          <dgm:chPref val="0"/>
          <dgm:bulletEnabled val="1"/>
        </dgm:presLayoutVars>
      </dgm:prSet>
      <dgm:spPr/>
      <dgm:t>
        <a:bodyPr/>
        <a:lstStyle/>
        <a:p>
          <a:endParaRPr lang="en-US"/>
        </a:p>
      </dgm:t>
    </dgm:pt>
    <dgm:pt modelId="{B11BE93E-F7C7-4AD1-AD56-F725CCE44F45}" type="pres">
      <dgm:prSet presAssocID="{F72322F9-117D-472B-B1D5-EBE4AE180C5A}" presName="parTxOnlySpace" presStyleCnt="0"/>
      <dgm:spPr/>
    </dgm:pt>
    <dgm:pt modelId="{215E4772-C1D8-4AB0-A187-D0C5D2502B3C}" type="pres">
      <dgm:prSet presAssocID="{D1873EBA-BCFE-43B7-8938-A7965D136FC3}" presName="parTxOnly" presStyleLbl="node1" presStyleIdx="1" presStyleCnt="3">
        <dgm:presLayoutVars>
          <dgm:chMax val="0"/>
          <dgm:chPref val="0"/>
          <dgm:bulletEnabled val="1"/>
        </dgm:presLayoutVars>
      </dgm:prSet>
      <dgm:spPr/>
      <dgm:t>
        <a:bodyPr/>
        <a:lstStyle/>
        <a:p>
          <a:endParaRPr lang="en-US"/>
        </a:p>
      </dgm:t>
    </dgm:pt>
    <dgm:pt modelId="{8C486C80-3AFC-468F-8A39-2A0C018D80FA}" type="pres">
      <dgm:prSet presAssocID="{7D32987F-06C3-47AE-A508-9C6E56D19F93}" presName="parTxOnlySpace" presStyleCnt="0"/>
      <dgm:spPr/>
    </dgm:pt>
    <dgm:pt modelId="{3334664D-D12D-40D9-B9FC-FDCB0D7311F0}" type="pres">
      <dgm:prSet presAssocID="{D76AD49D-530A-4545-AEC1-114A9196353B}" presName="parTxOnly" presStyleLbl="node1" presStyleIdx="2" presStyleCnt="3">
        <dgm:presLayoutVars>
          <dgm:chMax val="0"/>
          <dgm:chPref val="0"/>
          <dgm:bulletEnabled val="1"/>
        </dgm:presLayoutVars>
      </dgm:prSet>
      <dgm:spPr/>
      <dgm:t>
        <a:bodyPr/>
        <a:lstStyle/>
        <a:p>
          <a:endParaRPr lang="en-US"/>
        </a:p>
      </dgm:t>
    </dgm:pt>
  </dgm:ptLst>
  <dgm:cxnLst>
    <dgm:cxn modelId="{0B1B8F70-1D63-4E94-B13D-C3153C6F5816}" type="presOf" srcId="{37D7949F-84FD-4C91-9472-B28EDBF30241}" destId="{DA636A7D-058D-40E4-B132-1D948635F009}" srcOrd="0" destOrd="0" presId="urn:microsoft.com/office/officeart/2005/8/layout/chevron1"/>
    <dgm:cxn modelId="{3549CD73-144D-4407-97F5-86DA361D2F1D}" srcId="{89A37614-307E-4EEF-A20B-52D43E535C65}" destId="{37D7949F-84FD-4C91-9472-B28EDBF30241}" srcOrd="0" destOrd="0" parTransId="{7F4E9CE7-5927-40E5-B15E-7C99EC664357}" sibTransId="{F72322F9-117D-472B-B1D5-EBE4AE180C5A}"/>
    <dgm:cxn modelId="{47676B02-F899-43A2-AFFD-D95D6838ED6B}" srcId="{89A37614-307E-4EEF-A20B-52D43E535C65}" destId="{D76AD49D-530A-4545-AEC1-114A9196353B}" srcOrd="2" destOrd="0" parTransId="{98D73D6C-207C-4688-8024-DE64E60DDAE2}" sibTransId="{B413C13A-AAA3-4F7A-BEAC-62BDD2FE9A58}"/>
    <dgm:cxn modelId="{4EE418D5-0FB7-4717-AC98-5A6638BF0F3A}" type="presOf" srcId="{D1873EBA-BCFE-43B7-8938-A7965D136FC3}" destId="{215E4772-C1D8-4AB0-A187-D0C5D2502B3C}" srcOrd="0" destOrd="0" presId="urn:microsoft.com/office/officeart/2005/8/layout/chevron1"/>
    <dgm:cxn modelId="{68E57F64-DDBF-4F01-B415-AF3D8172E0E1}" type="presOf" srcId="{89A37614-307E-4EEF-A20B-52D43E535C65}" destId="{1649D8B3-3DD8-4685-BC33-95DC59C69E0C}" srcOrd="0" destOrd="0" presId="urn:microsoft.com/office/officeart/2005/8/layout/chevron1"/>
    <dgm:cxn modelId="{A2041660-2C15-43EB-A350-3657F4946E42}" type="presOf" srcId="{D76AD49D-530A-4545-AEC1-114A9196353B}" destId="{3334664D-D12D-40D9-B9FC-FDCB0D7311F0}" srcOrd="0" destOrd="0" presId="urn:microsoft.com/office/officeart/2005/8/layout/chevron1"/>
    <dgm:cxn modelId="{76A2BEBC-5917-4C5F-B2B6-994185827F52}" srcId="{89A37614-307E-4EEF-A20B-52D43E535C65}" destId="{D1873EBA-BCFE-43B7-8938-A7965D136FC3}" srcOrd="1" destOrd="0" parTransId="{4C60142C-395B-43EC-98BC-155EAB147010}" sibTransId="{7D32987F-06C3-47AE-A508-9C6E56D19F93}"/>
    <dgm:cxn modelId="{A54DE975-F67A-467F-BF09-087DFFA42F16}" type="presParOf" srcId="{1649D8B3-3DD8-4685-BC33-95DC59C69E0C}" destId="{DA636A7D-058D-40E4-B132-1D948635F009}" srcOrd="0" destOrd="0" presId="urn:microsoft.com/office/officeart/2005/8/layout/chevron1"/>
    <dgm:cxn modelId="{CDAE06CB-6FAB-45EC-A8C8-52EEDDD3375C}" type="presParOf" srcId="{1649D8B3-3DD8-4685-BC33-95DC59C69E0C}" destId="{B11BE93E-F7C7-4AD1-AD56-F725CCE44F45}" srcOrd="1" destOrd="0" presId="urn:microsoft.com/office/officeart/2005/8/layout/chevron1"/>
    <dgm:cxn modelId="{99B9A957-53BA-4241-BD35-0E62A9914265}" type="presParOf" srcId="{1649D8B3-3DD8-4685-BC33-95DC59C69E0C}" destId="{215E4772-C1D8-4AB0-A187-D0C5D2502B3C}" srcOrd="2" destOrd="0" presId="urn:microsoft.com/office/officeart/2005/8/layout/chevron1"/>
    <dgm:cxn modelId="{89E94105-2024-4336-B491-4A4DA0978436}" type="presParOf" srcId="{1649D8B3-3DD8-4685-BC33-95DC59C69E0C}" destId="{8C486C80-3AFC-468F-8A39-2A0C018D80FA}" srcOrd="3" destOrd="0" presId="urn:microsoft.com/office/officeart/2005/8/layout/chevron1"/>
    <dgm:cxn modelId="{F2ADEC39-567A-41F2-99C3-6FD6B8B8F130}" type="presParOf" srcId="{1649D8B3-3DD8-4685-BC33-95DC59C69E0C}" destId="{3334664D-D12D-40D9-B9FC-FDCB0D7311F0}" srcOrd="4" destOrd="0" presId="urn:microsoft.com/office/officeart/2005/8/layout/chevron1"/>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8123884-B78C-41C0-855B-4EB986696169}" type="doc">
      <dgm:prSet loTypeId="urn:microsoft.com/office/officeart/2005/8/layout/radial6" loCatId="cycle" qsTypeId="urn:microsoft.com/office/officeart/2005/8/quickstyle/3d3" qsCatId="3D" csTypeId="urn:microsoft.com/office/officeart/2005/8/colors/accent2_2" csCatId="accent2" phldr="1"/>
      <dgm:spPr/>
      <dgm:t>
        <a:bodyPr/>
        <a:lstStyle/>
        <a:p>
          <a:endParaRPr lang="en-US"/>
        </a:p>
      </dgm:t>
    </dgm:pt>
    <dgm:pt modelId="{A6ED2C6A-6C52-423C-A526-F39F7B312FDA}">
      <dgm:prSet phldrT="[Text]"/>
      <dgm:spPr/>
      <dgm:t>
        <a:bodyPr/>
        <a:lstStyle/>
        <a:p>
          <a:r>
            <a:rPr lang="en-US" dirty="0" smtClean="0"/>
            <a:t>Intelligent Systems</a:t>
          </a:r>
          <a:endParaRPr lang="en-US" dirty="0"/>
        </a:p>
      </dgm:t>
    </dgm:pt>
    <dgm:pt modelId="{A17C618C-8101-4DB9-B361-311B16F2FBA4}" type="parTrans" cxnId="{E132CD08-FCC4-42E0-88F8-3BA321EF6638}">
      <dgm:prSet/>
      <dgm:spPr/>
      <dgm:t>
        <a:bodyPr/>
        <a:lstStyle/>
        <a:p>
          <a:endParaRPr lang="en-US"/>
        </a:p>
      </dgm:t>
    </dgm:pt>
    <dgm:pt modelId="{D3B9248F-7BEF-4998-B4D8-7727DAB27195}" type="sibTrans" cxnId="{E132CD08-FCC4-42E0-88F8-3BA321EF6638}">
      <dgm:prSet/>
      <dgm:spPr/>
      <dgm:t>
        <a:bodyPr/>
        <a:lstStyle/>
        <a:p>
          <a:endParaRPr lang="en-US"/>
        </a:p>
      </dgm:t>
    </dgm:pt>
    <dgm:pt modelId="{5C99921E-0F5A-4E67-8376-AE011D4D78F9}">
      <dgm:prSet phldrT="[Text]"/>
      <dgm:spPr/>
      <dgm:t>
        <a:bodyPr/>
        <a:lstStyle/>
        <a:p>
          <a:r>
            <a:rPr lang="en-US" dirty="0" smtClean="0"/>
            <a:t>Transform Products &amp; Services</a:t>
          </a:r>
          <a:endParaRPr lang="en-US" dirty="0"/>
        </a:p>
      </dgm:t>
    </dgm:pt>
    <dgm:pt modelId="{35419929-4307-43A7-8E6B-6E4EB19BE7C9}" type="parTrans" cxnId="{384191F8-2820-4DD4-8961-E46E2E466669}">
      <dgm:prSet/>
      <dgm:spPr/>
      <dgm:t>
        <a:bodyPr/>
        <a:lstStyle/>
        <a:p>
          <a:endParaRPr lang="en-US"/>
        </a:p>
      </dgm:t>
    </dgm:pt>
    <dgm:pt modelId="{EA559CD9-B75A-4676-8230-CF10A981DF29}" type="sibTrans" cxnId="{384191F8-2820-4DD4-8961-E46E2E466669}">
      <dgm:prSet/>
      <dgm:spPr/>
      <dgm:t>
        <a:bodyPr/>
        <a:lstStyle/>
        <a:p>
          <a:endParaRPr lang="en-US"/>
        </a:p>
      </dgm:t>
    </dgm:pt>
    <dgm:pt modelId="{D913F0E9-977A-4A6A-9337-82B2D3776368}">
      <dgm:prSet phldrT="[Text]"/>
      <dgm:spPr/>
      <dgm:t>
        <a:bodyPr/>
        <a:lstStyle/>
        <a:p>
          <a:r>
            <a:rPr lang="en-US" dirty="0" smtClean="0"/>
            <a:t>Operations Optimization</a:t>
          </a:r>
          <a:endParaRPr lang="en-US" dirty="0"/>
        </a:p>
      </dgm:t>
    </dgm:pt>
    <dgm:pt modelId="{AA6B51C1-5A73-4B8B-9BDE-D6BEF85E6B77}" type="parTrans" cxnId="{160B55ED-886A-4071-86A5-82821CA412FE}">
      <dgm:prSet/>
      <dgm:spPr/>
      <dgm:t>
        <a:bodyPr/>
        <a:lstStyle/>
        <a:p>
          <a:endParaRPr lang="en-US"/>
        </a:p>
      </dgm:t>
    </dgm:pt>
    <dgm:pt modelId="{45C76BF8-1F3B-48CA-AC2C-52A7CB993E3A}" type="sibTrans" cxnId="{160B55ED-886A-4071-86A5-82821CA412FE}">
      <dgm:prSet/>
      <dgm:spPr/>
      <dgm:t>
        <a:bodyPr/>
        <a:lstStyle/>
        <a:p>
          <a:endParaRPr lang="en-US"/>
        </a:p>
      </dgm:t>
    </dgm:pt>
    <dgm:pt modelId="{DCF1F483-8294-4D30-ADFA-82E17BAE4723}">
      <dgm:prSet phldrT="[Text]"/>
      <dgm:spPr/>
      <dgm:t>
        <a:bodyPr/>
        <a:lstStyle/>
        <a:p>
          <a:r>
            <a:rPr lang="en-US" dirty="0" smtClean="0"/>
            <a:t>Employee Empowerment</a:t>
          </a:r>
          <a:endParaRPr lang="en-US" dirty="0"/>
        </a:p>
      </dgm:t>
    </dgm:pt>
    <dgm:pt modelId="{1D86C963-16A4-40D3-8C2E-B970BF7967D1}" type="parTrans" cxnId="{EA1F4203-3E2F-4E7F-B742-F0D5C6367E15}">
      <dgm:prSet/>
      <dgm:spPr/>
      <dgm:t>
        <a:bodyPr/>
        <a:lstStyle/>
        <a:p>
          <a:endParaRPr lang="en-US"/>
        </a:p>
      </dgm:t>
    </dgm:pt>
    <dgm:pt modelId="{68E61425-050B-463B-9A67-6E15456642B7}" type="sibTrans" cxnId="{EA1F4203-3E2F-4E7F-B742-F0D5C6367E15}">
      <dgm:prSet/>
      <dgm:spPr/>
      <dgm:t>
        <a:bodyPr/>
        <a:lstStyle/>
        <a:p>
          <a:endParaRPr lang="en-US"/>
        </a:p>
      </dgm:t>
    </dgm:pt>
    <dgm:pt modelId="{C4A66039-59B4-44FE-B2DE-BE144C95DB4C}">
      <dgm:prSet phldrT="[Text]"/>
      <dgm:spPr/>
      <dgm:t>
        <a:bodyPr/>
        <a:lstStyle/>
        <a:p>
          <a:r>
            <a:rPr lang="en-US" dirty="0" smtClean="0"/>
            <a:t>Customer Engagement</a:t>
          </a:r>
          <a:endParaRPr lang="en-US" dirty="0"/>
        </a:p>
      </dgm:t>
    </dgm:pt>
    <dgm:pt modelId="{89036034-AF79-4827-9752-34E25C333EF5}" type="parTrans" cxnId="{32EC4037-3E32-4E2C-B1B1-547150FB2548}">
      <dgm:prSet/>
      <dgm:spPr/>
      <dgm:t>
        <a:bodyPr/>
        <a:lstStyle/>
        <a:p>
          <a:endParaRPr lang="en-US"/>
        </a:p>
      </dgm:t>
    </dgm:pt>
    <dgm:pt modelId="{6F88FF9E-EBA4-4744-BB32-2FD20F4F4E5E}" type="sibTrans" cxnId="{32EC4037-3E32-4E2C-B1B1-547150FB2548}">
      <dgm:prSet/>
      <dgm:spPr/>
      <dgm:t>
        <a:bodyPr/>
        <a:lstStyle/>
        <a:p>
          <a:endParaRPr lang="en-US"/>
        </a:p>
      </dgm:t>
    </dgm:pt>
    <dgm:pt modelId="{9E42F89D-FC9E-4BED-BB92-1C2962761934}" type="pres">
      <dgm:prSet presAssocID="{C8123884-B78C-41C0-855B-4EB986696169}" presName="Name0" presStyleCnt="0">
        <dgm:presLayoutVars>
          <dgm:chMax val="1"/>
          <dgm:dir/>
          <dgm:animLvl val="ctr"/>
          <dgm:resizeHandles val="exact"/>
        </dgm:presLayoutVars>
      </dgm:prSet>
      <dgm:spPr/>
      <dgm:t>
        <a:bodyPr/>
        <a:lstStyle/>
        <a:p>
          <a:endParaRPr lang="en-US"/>
        </a:p>
      </dgm:t>
    </dgm:pt>
    <dgm:pt modelId="{FB37E52B-2548-4EC7-8716-874E2C761581}" type="pres">
      <dgm:prSet presAssocID="{A6ED2C6A-6C52-423C-A526-F39F7B312FDA}" presName="centerShape" presStyleLbl="node0" presStyleIdx="0" presStyleCnt="1"/>
      <dgm:spPr/>
      <dgm:t>
        <a:bodyPr/>
        <a:lstStyle/>
        <a:p>
          <a:endParaRPr lang="en-US"/>
        </a:p>
      </dgm:t>
    </dgm:pt>
    <dgm:pt modelId="{29E25979-BA29-4688-8542-C10F6BF9A238}" type="pres">
      <dgm:prSet presAssocID="{5C99921E-0F5A-4E67-8376-AE011D4D78F9}" presName="node" presStyleLbl="node1" presStyleIdx="0" presStyleCnt="4">
        <dgm:presLayoutVars>
          <dgm:bulletEnabled val="1"/>
        </dgm:presLayoutVars>
      </dgm:prSet>
      <dgm:spPr/>
      <dgm:t>
        <a:bodyPr/>
        <a:lstStyle/>
        <a:p>
          <a:endParaRPr lang="en-US"/>
        </a:p>
      </dgm:t>
    </dgm:pt>
    <dgm:pt modelId="{A24F8920-A6BE-4707-895E-3356832E3DE5}" type="pres">
      <dgm:prSet presAssocID="{5C99921E-0F5A-4E67-8376-AE011D4D78F9}" presName="dummy" presStyleCnt="0"/>
      <dgm:spPr/>
    </dgm:pt>
    <dgm:pt modelId="{5938BD5A-015C-4739-90FB-72D1F410D736}" type="pres">
      <dgm:prSet presAssocID="{EA559CD9-B75A-4676-8230-CF10A981DF29}" presName="sibTrans" presStyleLbl="sibTrans2D1" presStyleIdx="0" presStyleCnt="4"/>
      <dgm:spPr/>
      <dgm:t>
        <a:bodyPr/>
        <a:lstStyle/>
        <a:p>
          <a:endParaRPr lang="en-US"/>
        </a:p>
      </dgm:t>
    </dgm:pt>
    <dgm:pt modelId="{96E7BD92-AEEA-4DD3-BFE8-A752B2D2C695}" type="pres">
      <dgm:prSet presAssocID="{D913F0E9-977A-4A6A-9337-82B2D3776368}" presName="node" presStyleLbl="node1" presStyleIdx="1" presStyleCnt="4">
        <dgm:presLayoutVars>
          <dgm:bulletEnabled val="1"/>
        </dgm:presLayoutVars>
      </dgm:prSet>
      <dgm:spPr/>
      <dgm:t>
        <a:bodyPr/>
        <a:lstStyle/>
        <a:p>
          <a:endParaRPr lang="en-US"/>
        </a:p>
      </dgm:t>
    </dgm:pt>
    <dgm:pt modelId="{5F9969E7-FC49-4E1B-8397-DCB06D73C044}" type="pres">
      <dgm:prSet presAssocID="{D913F0E9-977A-4A6A-9337-82B2D3776368}" presName="dummy" presStyleCnt="0"/>
      <dgm:spPr/>
    </dgm:pt>
    <dgm:pt modelId="{9B2579D9-EB53-4F8A-A937-3BDFE5FD425F}" type="pres">
      <dgm:prSet presAssocID="{45C76BF8-1F3B-48CA-AC2C-52A7CB993E3A}" presName="sibTrans" presStyleLbl="sibTrans2D1" presStyleIdx="1" presStyleCnt="4"/>
      <dgm:spPr/>
      <dgm:t>
        <a:bodyPr/>
        <a:lstStyle/>
        <a:p>
          <a:endParaRPr lang="en-US"/>
        </a:p>
      </dgm:t>
    </dgm:pt>
    <dgm:pt modelId="{08D3EBF0-D506-4A1D-85F5-CD8DFCBE5040}" type="pres">
      <dgm:prSet presAssocID="{DCF1F483-8294-4D30-ADFA-82E17BAE4723}" presName="node" presStyleLbl="node1" presStyleIdx="2" presStyleCnt="4">
        <dgm:presLayoutVars>
          <dgm:bulletEnabled val="1"/>
        </dgm:presLayoutVars>
      </dgm:prSet>
      <dgm:spPr/>
      <dgm:t>
        <a:bodyPr/>
        <a:lstStyle/>
        <a:p>
          <a:endParaRPr lang="en-US"/>
        </a:p>
      </dgm:t>
    </dgm:pt>
    <dgm:pt modelId="{B6A75DB5-5248-42E9-9ECD-1E789B863C16}" type="pres">
      <dgm:prSet presAssocID="{DCF1F483-8294-4D30-ADFA-82E17BAE4723}" presName="dummy" presStyleCnt="0"/>
      <dgm:spPr/>
    </dgm:pt>
    <dgm:pt modelId="{4E5D1AAF-605C-4C55-82E2-3479B5EDEAC7}" type="pres">
      <dgm:prSet presAssocID="{68E61425-050B-463B-9A67-6E15456642B7}" presName="sibTrans" presStyleLbl="sibTrans2D1" presStyleIdx="2" presStyleCnt="4"/>
      <dgm:spPr/>
      <dgm:t>
        <a:bodyPr/>
        <a:lstStyle/>
        <a:p>
          <a:endParaRPr lang="en-US"/>
        </a:p>
      </dgm:t>
    </dgm:pt>
    <dgm:pt modelId="{35817AB0-E0CA-4947-9B8A-E7DFD741D2AE}" type="pres">
      <dgm:prSet presAssocID="{C4A66039-59B4-44FE-B2DE-BE144C95DB4C}" presName="node" presStyleLbl="node1" presStyleIdx="3" presStyleCnt="4">
        <dgm:presLayoutVars>
          <dgm:bulletEnabled val="1"/>
        </dgm:presLayoutVars>
      </dgm:prSet>
      <dgm:spPr/>
      <dgm:t>
        <a:bodyPr/>
        <a:lstStyle/>
        <a:p>
          <a:endParaRPr lang="en-US"/>
        </a:p>
      </dgm:t>
    </dgm:pt>
    <dgm:pt modelId="{91CAC44D-8249-4717-89B6-05408414FED6}" type="pres">
      <dgm:prSet presAssocID="{C4A66039-59B4-44FE-B2DE-BE144C95DB4C}" presName="dummy" presStyleCnt="0"/>
      <dgm:spPr/>
    </dgm:pt>
    <dgm:pt modelId="{D3911A2A-DB6C-4A53-8EE6-C1472450BEFB}" type="pres">
      <dgm:prSet presAssocID="{6F88FF9E-EBA4-4744-BB32-2FD20F4F4E5E}" presName="sibTrans" presStyleLbl="sibTrans2D1" presStyleIdx="3" presStyleCnt="4"/>
      <dgm:spPr/>
      <dgm:t>
        <a:bodyPr/>
        <a:lstStyle/>
        <a:p>
          <a:endParaRPr lang="en-US"/>
        </a:p>
      </dgm:t>
    </dgm:pt>
  </dgm:ptLst>
  <dgm:cxnLst>
    <dgm:cxn modelId="{DE0282BF-81C5-40F7-A80D-CC290D892DC5}" type="presOf" srcId="{C4A66039-59B4-44FE-B2DE-BE144C95DB4C}" destId="{35817AB0-E0CA-4947-9B8A-E7DFD741D2AE}" srcOrd="0" destOrd="0" presId="urn:microsoft.com/office/officeart/2005/8/layout/radial6"/>
    <dgm:cxn modelId="{0D62A206-D6A3-44BE-BC67-A271439D22A6}" type="presOf" srcId="{DCF1F483-8294-4D30-ADFA-82E17BAE4723}" destId="{08D3EBF0-D506-4A1D-85F5-CD8DFCBE5040}" srcOrd="0" destOrd="0" presId="urn:microsoft.com/office/officeart/2005/8/layout/radial6"/>
    <dgm:cxn modelId="{EA1F4203-3E2F-4E7F-B742-F0D5C6367E15}" srcId="{A6ED2C6A-6C52-423C-A526-F39F7B312FDA}" destId="{DCF1F483-8294-4D30-ADFA-82E17BAE4723}" srcOrd="2" destOrd="0" parTransId="{1D86C963-16A4-40D3-8C2E-B970BF7967D1}" sibTransId="{68E61425-050B-463B-9A67-6E15456642B7}"/>
    <dgm:cxn modelId="{E132CD08-FCC4-42E0-88F8-3BA321EF6638}" srcId="{C8123884-B78C-41C0-855B-4EB986696169}" destId="{A6ED2C6A-6C52-423C-A526-F39F7B312FDA}" srcOrd="0" destOrd="0" parTransId="{A17C618C-8101-4DB9-B361-311B16F2FBA4}" sibTransId="{D3B9248F-7BEF-4998-B4D8-7727DAB27195}"/>
    <dgm:cxn modelId="{160B55ED-886A-4071-86A5-82821CA412FE}" srcId="{A6ED2C6A-6C52-423C-A526-F39F7B312FDA}" destId="{D913F0E9-977A-4A6A-9337-82B2D3776368}" srcOrd="1" destOrd="0" parTransId="{AA6B51C1-5A73-4B8B-9BDE-D6BEF85E6B77}" sibTransId="{45C76BF8-1F3B-48CA-AC2C-52A7CB993E3A}"/>
    <dgm:cxn modelId="{853F9288-8CEC-4677-89FD-E6FD448DC012}" type="presOf" srcId="{5C99921E-0F5A-4E67-8376-AE011D4D78F9}" destId="{29E25979-BA29-4688-8542-C10F6BF9A238}" srcOrd="0" destOrd="0" presId="urn:microsoft.com/office/officeart/2005/8/layout/radial6"/>
    <dgm:cxn modelId="{F5D2DA79-3B07-49B8-AD25-6802C74ABB2D}" type="presOf" srcId="{C8123884-B78C-41C0-855B-4EB986696169}" destId="{9E42F89D-FC9E-4BED-BB92-1C2962761934}" srcOrd="0" destOrd="0" presId="urn:microsoft.com/office/officeart/2005/8/layout/radial6"/>
    <dgm:cxn modelId="{384191F8-2820-4DD4-8961-E46E2E466669}" srcId="{A6ED2C6A-6C52-423C-A526-F39F7B312FDA}" destId="{5C99921E-0F5A-4E67-8376-AE011D4D78F9}" srcOrd="0" destOrd="0" parTransId="{35419929-4307-43A7-8E6B-6E4EB19BE7C9}" sibTransId="{EA559CD9-B75A-4676-8230-CF10A981DF29}"/>
    <dgm:cxn modelId="{FF2A2A32-879B-4396-B0D1-AA909272FB10}" type="presOf" srcId="{A6ED2C6A-6C52-423C-A526-F39F7B312FDA}" destId="{FB37E52B-2548-4EC7-8716-874E2C761581}" srcOrd="0" destOrd="0" presId="urn:microsoft.com/office/officeart/2005/8/layout/radial6"/>
    <dgm:cxn modelId="{AE2B1F6D-49E6-4FE5-8DA1-4A4B967C6E34}" type="presOf" srcId="{45C76BF8-1F3B-48CA-AC2C-52A7CB993E3A}" destId="{9B2579D9-EB53-4F8A-A937-3BDFE5FD425F}" srcOrd="0" destOrd="0" presId="urn:microsoft.com/office/officeart/2005/8/layout/radial6"/>
    <dgm:cxn modelId="{573687DF-F593-4E80-B765-3835CA32A3A0}" type="presOf" srcId="{D913F0E9-977A-4A6A-9337-82B2D3776368}" destId="{96E7BD92-AEEA-4DD3-BFE8-A752B2D2C695}" srcOrd="0" destOrd="0" presId="urn:microsoft.com/office/officeart/2005/8/layout/radial6"/>
    <dgm:cxn modelId="{A6D0F041-52BD-4522-94FA-0B40B56F59B1}" type="presOf" srcId="{6F88FF9E-EBA4-4744-BB32-2FD20F4F4E5E}" destId="{D3911A2A-DB6C-4A53-8EE6-C1472450BEFB}" srcOrd="0" destOrd="0" presId="urn:microsoft.com/office/officeart/2005/8/layout/radial6"/>
    <dgm:cxn modelId="{6114799D-6B9F-47D3-BA0C-49DBF1C8F538}" type="presOf" srcId="{68E61425-050B-463B-9A67-6E15456642B7}" destId="{4E5D1AAF-605C-4C55-82E2-3479B5EDEAC7}" srcOrd="0" destOrd="0" presId="urn:microsoft.com/office/officeart/2005/8/layout/radial6"/>
    <dgm:cxn modelId="{32EC4037-3E32-4E2C-B1B1-547150FB2548}" srcId="{A6ED2C6A-6C52-423C-A526-F39F7B312FDA}" destId="{C4A66039-59B4-44FE-B2DE-BE144C95DB4C}" srcOrd="3" destOrd="0" parTransId="{89036034-AF79-4827-9752-34E25C333EF5}" sibTransId="{6F88FF9E-EBA4-4744-BB32-2FD20F4F4E5E}"/>
    <dgm:cxn modelId="{5D826BDE-07BE-4705-80AF-525608E30C58}" type="presOf" srcId="{EA559CD9-B75A-4676-8230-CF10A981DF29}" destId="{5938BD5A-015C-4739-90FB-72D1F410D736}" srcOrd="0" destOrd="0" presId="urn:microsoft.com/office/officeart/2005/8/layout/radial6"/>
    <dgm:cxn modelId="{948DAFB0-87E5-4A04-A2E0-5CAD40FB31AA}" type="presParOf" srcId="{9E42F89D-FC9E-4BED-BB92-1C2962761934}" destId="{FB37E52B-2548-4EC7-8716-874E2C761581}" srcOrd="0" destOrd="0" presId="urn:microsoft.com/office/officeart/2005/8/layout/radial6"/>
    <dgm:cxn modelId="{AA63DB9E-CF1C-43B4-BEC6-33600EE9C008}" type="presParOf" srcId="{9E42F89D-FC9E-4BED-BB92-1C2962761934}" destId="{29E25979-BA29-4688-8542-C10F6BF9A238}" srcOrd="1" destOrd="0" presId="urn:microsoft.com/office/officeart/2005/8/layout/radial6"/>
    <dgm:cxn modelId="{357D296A-2531-4138-8BFE-93368A9E734A}" type="presParOf" srcId="{9E42F89D-FC9E-4BED-BB92-1C2962761934}" destId="{A24F8920-A6BE-4707-895E-3356832E3DE5}" srcOrd="2" destOrd="0" presId="urn:microsoft.com/office/officeart/2005/8/layout/radial6"/>
    <dgm:cxn modelId="{972B79DC-92CE-483E-B2B1-7584AB662889}" type="presParOf" srcId="{9E42F89D-FC9E-4BED-BB92-1C2962761934}" destId="{5938BD5A-015C-4739-90FB-72D1F410D736}" srcOrd="3" destOrd="0" presId="urn:microsoft.com/office/officeart/2005/8/layout/radial6"/>
    <dgm:cxn modelId="{E334A085-1810-4004-A914-C3C21D11C944}" type="presParOf" srcId="{9E42F89D-FC9E-4BED-BB92-1C2962761934}" destId="{96E7BD92-AEEA-4DD3-BFE8-A752B2D2C695}" srcOrd="4" destOrd="0" presId="urn:microsoft.com/office/officeart/2005/8/layout/radial6"/>
    <dgm:cxn modelId="{E79EA059-B532-4770-B02A-7F6199D9759A}" type="presParOf" srcId="{9E42F89D-FC9E-4BED-BB92-1C2962761934}" destId="{5F9969E7-FC49-4E1B-8397-DCB06D73C044}" srcOrd="5" destOrd="0" presId="urn:microsoft.com/office/officeart/2005/8/layout/radial6"/>
    <dgm:cxn modelId="{4DB3E132-EE2E-43FE-BF62-2FBB8199E3D2}" type="presParOf" srcId="{9E42F89D-FC9E-4BED-BB92-1C2962761934}" destId="{9B2579D9-EB53-4F8A-A937-3BDFE5FD425F}" srcOrd="6" destOrd="0" presId="urn:microsoft.com/office/officeart/2005/8/layout/radial6"/>
    <dgm:cxn modelId="{8BAD13EB-3A13-447B-9E1D-3BAFB2DF1F39}" type="presParOf" srcId="{9E42F89D-FC9E-4BED-BB92-1C2962761934}" destId="{08D3EBF0-D506-4A1D-85F5-CD8DFCBE5040}" srcOrd="7" destOrd="0" presId="urn:microsoft.com/office/officeart/2005/8/layout/radial6"/>
    <dgm:cxn modelId="{D6346A8C-6ADC-41B9-ACD1-9F7DC25D20BF}" type="presParOf" srcId="{9E42F89D-FC9E-4BED-BB92-1C2962761934}" destId="{B6A75DB5-5248-42E9-9ECD-1E789B863C16}" srcOrd="8" destOrd="0" presId="urn:microsoft.com/office/officeart/2005/8/layout/radial6"/>
    <dgm:cxn modelId="{66D5B61D-EBB9-4A66-8F72-2E29AC7D7195}" type="presParOf" srcId="{9E42F89D-FC9E-4BED-BB92-1C2962761934}" destId="{4E5D1AAF-605C-4C55-82E2-3479B5EDEAC7}" srcOrd="9" destOrd="0" presId="urn:microsoft.com/office/officeart/2005/8/layout/radial6"/>
    <dgm:cxn modelId="{7A4859F7-F97C-42B6-9D41-02DDF6CAF660}" type="presParOf" srcId="{9E42F89D-FC9E-4BED-BB92-1C2962761934}" destId="{35817AB0-E0CA-4947-9B8A-E7DFD741D2AE}" srcOrd="10" destOrd="0" presId="urn:microsoft.com/office/officeart/2005/8/layout/radial6"/>
    <dgm:cxn modelId="{594AE5E8-90ED-47E8-9BBC-B8E4E2F30AF9}" type="presParOf" srcId="{9E42F89D-FC9E-4BED-BB92-1C2962761934}" destId="{91CAC44D-8249-4717-89B6-05408414FED6}" srcOrd="11" destOrd="0" presId="urn:microsoft.com/office/officeart/2005/8/layout/radial6"/>
    <dgm:cxn modelId="{6A5C8B05-0023-42C8-9DC9-140A4C0C1A45}" type="presParOf" srcId="{9E42F89D-FC9E-4BED-BB92-1C2962761934}" destId="{D3911A2A-DB6C-4A53-8EE6-C1472450BEFB}" srcOrd="12" destOrd="0" presId="urn:microsoft.com/office/officeart/2005/8/layout/radial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636A7D-058D-40E4-B132-1D948635F009}">
      <dsp:nvSpPr>
        <dsp:cNvPr id="0" name=""/>
        <dsp:cNvSpPr/>
      </dsp:nvSpPr>
      <dsp:spPr>
        <a:xfrm>
          <a:off x="2384" y="0"/>
          <a:ext cx="2905077" cy="451078"/>
        </a:xfrm>
        <a:prstGeom prst="chevron">
          <a:avLst/>
        </a:prstGeom>
        <a:solidFill>
          <a:schemeClr val="tx1">
            <a:alpha val="36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lvl="0" algn="ctr" defTabSz="889000">
            <a:lnSpc>
              <a:spcPct val="90000"/>
            </a:lnSpc>
            <a:spcBef>
              <a:spcPct val="0"/>
            </a:spcBef>
            <a:spcAft>
              <a:spcPct val="35000"/>
            </a:spcAft>
          </a:pPr>
          <a:r>
            <a:rPr lang="en-US" sz="2000" kern="1200" dirty="0" smtClean="0"/>
            <a:t>19</a:t>
          </a:r>
          <a:r>
            <a:rPr lang="en-US" sz="2000" kern="1200" baseline="30000" dirty="0" smtClean="0"/>
            <a:t>th</a:t>
          </a:r>
          <a:r>
            <a:rPr lang="en-US" sz="2000" kern="1200" dirty="0" smtClean="0"/>
            <a:t> Century</a:t>
          </a:r>
          <a:endParaRPr lang="en-US" sz="2000" kern="1200" dirty="0"/>
        </a:p>
      </dsp:txBody>
      <dsp:txXfrm>
        <a:off x="227923" y="0"/>
        <a:ext cx="2453999" cy="451078"/>
      </dsp:txXfrm>
    </dsp:sp>
    <dsp:sp modelId="{215E4772-C1D8-4AB0-A187-D0C5D2502B3C}">
      <dsp:nvSpPr>
        <dsp:cNvPr id="0" name=""/>
        <dsp:cNvSpPr/>
      </dsp:nvSpPr>
      <dsp:spPr>
        <a:xfrm>
          <a:off x="2616953" y="0"/>
          <a:ext cx="2905077" cy="451078"/>
        </a:xfrm>
        <a:prstGeom prst="chevron">
          <a:avLst/>
        </a:prstGeom>
        <a:solidFill>
          <a:schemeClr val="accent2">
            <a:alpha val="36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lvl="0" algn="ctr" defTabSz="889000">
            <a:lnSpc>
              <a:spcPct val="90000"/>
            </a:lnSpc>
            <a:spcBef>
              <a:spcPct val="0"/>
            </a:spcBef>
            <a:spcAft>
              <a:spcPct val="35000"/>
            </a:spcAft>
          </a:pPr>
          <a:r>
            <a:rPr lang="en-US" sz="2000" kern="1200" dirty="0" smtClean="0"/>
            <a:t>20</a:t>
          </a:r>
          <a:r>
            <a:rPr lang="en-US" sz="2000" kern="1200" baseline="30000" dirty="0" smtClean="0"/>
            <a:t>th</a:t>
          </a:r>
          <a:r>
            <a:rPr lang="en-US" sz="2000" kern="1200" dirty="0" smtClean="0"/>
            <a:t> Century</a:t>
          </a:r>
          <a:endParaRPr lang="en-US" sz="2000" kern="1200" dirty="0"/>
        </a:p>
      </dsp:txBody>
      <dsp:txXfrm>
        <a:off x="2842492" y="0"/>
        <a:ext cx="2453999" cy="451078"/>
      </dsp:txXfrm>
    </dsp:sp>
    <dsp:sp modelId="{3334664D-D12D-40D9-B9FC-FDCB0D7311F0}">
      <dsp:nvSpPr>
        <dsp:cNvPr id="0" name=""/>
        <dsp:cNvSpPr/>
      </dsp:nvSpPr>
      <dsp:spPr>
        <a:xfrm>
          <a:off x="5231523" y="0"/>
          <a:ext cx="2905077" cy="451078"/>
        </a:xfrm>
        <a:prstGeom prst="chevron">
          <a:avLst/>
        </a:prstGeom>
        <a:solidFill>
          <a:schemeClr val="accent3">
            <a:alpha val="36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lvl="0" algn="ctr" defTabSz="889000">
            <a:lnSpc>
              <a:spcPct val="90000"/>
            </a:lnSpc>
            <a:spcBef>
              <a:spcPct val="0"/>
            </a:spcBef>
            <a:spcAft>
              <a:spcPct val="35000"/>
            </a:spcAft>
          </a:pPr>
          <a:r>
            <a:rPr lang="en-US" sz="2000" kern="1200" dirty="0" smtClean="0"/>
            <a:t>21</a:t>
          </a:r>
          <a:r>
            <a:rPr lang="en-US" sz="2000" kern="1200" baseline="30000" dirty="0" smtClean="0"/>
            <a:t>st</a:t>
          </a:r>
          <a:r>
            <a:rPr lang="en-US" sz="2000" kern="1200" dirty="0" smtClean="0"/>
            <a:t> Century</a:t>
          </a:r>
          <a:endParaRPr lang="en-US" sz="2000" kern="1200" dirty="0"/>
        </a:p>
      </dsp:txBody>
      <dsp:txXfrm>
        <a:off x="5457062" y="0"/>
        <a:ext cx="2453999" cy="45107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3911A2A-DB6C-4A53-8EE6-C1472450BEFB}">
      <dsp:nvSpPr>
        <dsp:cNvPr id="0" name=""/>
        <dsp:cNvSpPr/>
      </dsp:nvSpPr>
      <dsp:spPr>
        <a:xfrm>
          <a:off x="1491766" y="452062"/>
          <a:ext cx="3016978" cy="3016978"/>
        </a:xfrm>
        <a:prstGeom prst="blockArc">
          <a:avLst>
            <a:gd name="adj1" fmla="val 10800000"/>
            <a:gd name="adj2" fmla="val 16200000"/>
            <a:gd name="adj3" fmla="val 4640"/>
          </a:avLst>
        </a:prstGeom>
        <a:solidFill>
          <a:schemeClr val="accent2">
            <a:tint val="60000"/>
            <a:hueOff val="0"/>
            <a:satOff val="0"/>
            <a:lumOff val="0"/>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sp>
    <dsp:sp modelId="{4E5D1AAF-605C-4C55-82E2-3479B5EDEAC7}">
      <dsp:nvSpPr>
        <dsp:cNvPr id="0" name=""/>
        <dsp:cNvSpPr/>
      </dsp:nvSpPr>
      <dsp:spPr>
        <a:xfrm>
          <a:off x="1491766" y="452062"/>
          <a:ext cx="3016978" cy="3016978"/>
        </a:xfrm>
        <a:prstGeom prst="blockArc">
          <a:avLst>
            <a:gd name="adj1" fmla="val 5400000"/>
            <a:gd name="adj2" fmla="val 10800000"/>
            <a:gd name="adj3" fmla="val 4640"/>
          </a:avLst>
        </a:prstGeom>
        <a:solidFill>
          <a:schemeClr val="accent2">
            <a:tint val="60000"/>
            <a:hueOff val="0"/>
            <a:satOff val="0"/>
            <a:lumOff val="0"/>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sp>
    <dsp:sp modelId="{9B2579D9-EB53-4F8A-A937-3BDFE5FD425F}">
      <dsp:nvSpPr>
        <dsp:cNvPr id="0" name=""/>
        <dsp:cNvSpPr/>
      </dsp:nvSpPr>
      <dsp:spPr>
        <a:xfrm>
          <a:off x="1491766" y="452062"/>
          <a:ext cx="3016978" cy="3016978"/>
        </a:xfrm>
        <a:prstGeom prst="blockArc">
          <a:avLst>
            <a:gd name="adj1" fmla="val 0"/>
            <a:gd name="adj2" fmla="val 5400000"/>
            <a:gd name="adj3" fmla="val 4640"/>
          </a:avLst>
        </a:prstGeom>
        <a:solidFill>
          <a:schemeClr val="accent2">
            <a:tint val="60000"/>
            <a:hueOff val="0"/>
            <a:satOff val="0"/>
            <a:lumOff val="0"/>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sp>
    <dsp:sp modelId="{5938BD5A-015C-4739-90FB-72D1F410D736}">
      <dsp:nvSpPr>
        <dsp:cNvPr id="0" name=""/>
        <dsp:cNvSpPr/>
      </dsp:nvSpPr>
      <dsp:spPr>
        <a:xfrm>
          <a:off x="1491766" y="452062"/>
          <a:ext cx="3016978" cy="3016978"/>
        </a:xfrm>
        <a:prstGeom prst="blockArc">
          <a:avLst>
            <a:gd name="adj1" fmla="val 16200000"/>
            <a:gd name="adj2" fmla="val 0"/>
            <a:gd name="adj3" fmla="val 4640"/>
          </a:avLst>
        </a:prstGeom>
        <a:solidFill>
          <a:schemeClr val="accent2">
            <a:tint val="60000"/>
            <a:hueOff val="0"/>
            <a:satOff val="0"/>
            <a:lumOff val="0"/>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sp>
    <dsp:sp modelId="{FB37E52B-2548-4EC7-8716-874E2C761581}">
      <dsp:nvSpPr>
        <dsp:cNvPr id="0" name=""/>
        <dsp:cNvSpPr/>
      </dsp:nvSpPr>
      <dsp:spPr>
        <a:xfrm>
          <a:off x="2305860" y="1266156"/>
          <a:ext cx="1388790" cy="1388790"/>
        </a:xfrm>
        <a:prstGeom prst="ellipse">
          <a:avLst/>
        </a:prstGeom>
        <a:solidFill>
          <a:schemeClr val="accent2">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en-US" sz="1600" kern="1200" dirty="0" smtClean="0"/>
            <a:t>Intelligent Systems</a:t>
          </a:r>
          <a:endParaRPr lang="en-US" sz="1600" kern="1200" dirty="0"/>
        </a:p>
      </dsp:txBody>
      <dsp:txXfrm>
        <a:off x="2509244" y="1469540"/>
        <a:ext cx="982022" cy="982022"/>
      </dsp:txXfrm>
    </dsp:sp>
    <dsp:sp modelId="{29E25979-BA29-4688-8542-C10F6BF9A238}">
      <dsp:nvSpPr>
        <dsp:cNvPr id="0" name=""/>
        <dsp:cNvSpPr/>
      </dsp:nvSpPr>
      <dsp:spPr>
        <a:xfrm>
          <a:off x="2514178" y="983"/>
          <a:ext cx="972153" cy="972153"/>
        </a:xfrm>
        <a:prstGeom prst="ellipse">
          <a:avLst/>
        </a:prstGeom>
        <a:solidFill>
          <a:schemeClr val="accent2">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355600">
            <a:lnSpc>
              <a:spcPct val="90000"/>
            </a:lnSpc>
            <a:spcBef>
              <a:spcPct val="0"/>
            </a:spcBef>
            <a:spcAft>
              <a:spcPct val="35000"/>
            </a:spcAft>
          </a:pPr>
          <a:r>
            <a:rPr lang="en-US" sz="800" kern="1200" dirty="0" smtClean="0"/>
            <a:t>Transform Products &amp; Services</a:t>
          </a:r>
          <a:endParaRPr lang="en-US" sz="800" kern="1200" dirty="0"/>
        </a:p>
      </dsp:txBody>
      <dsp:txXfrm>
        <a:off x="2656547" y="143352"/>
        <a:ext cx="687415" cy="687415"/>
      </dsp:txXfrm>
    </dsp:sp>
    <dsp:sp modelId="{96E7BD92-AEEA-4DD3-BFE8-A752B2D2C695}">
      <dsp:nvSpPr>
        <dsp:cNvPr id="0" name=""/>
        <dsp:cNvSpPr/>
      </dsp:nvSpPr>
      <dsp:spPr>
        <a:xfrm>
          <a:off x="3987670" y="1474475"/>
          <a:ext cx="972153" cy="972153"/>
        </a:xfrm>
        <a:prstGeom prst="ellipse">
          <a:avLst/>
        </a:prstGeom>
        <a:solidFill>
          <a:schemeClr val="accent2">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355600">
            <a:lnSpc>
              <a:spcPct val="90000"/>
            </a:lnSpc>
            <a:spcBef>
              <a:spcPct val="0"/>
            </a:spcBef>
            <a:spcAft>
              <a:spcPct val="35000"/>
            </a:spcAft>
          </a:pPr>
          <a:r>
            <a:rPr lang="en-US" sz="800" kern="1200" dirty="0" smtClean="0"/>
            <a:t>Operations Optimization</a:t>
          </a:r>
          <a:endParaRPr lang="en-US" sz="800" kern="1200" dirty="0"/>
        </a:p>
      </dsp:txBody>
      <dsp:txXfrm>
        <a:off x="4130039" y="1616844"/>
        <a:ext cx="687415" cy="687415"/>
      </dsp:txXfrm>
    </dsp:sp>
    <dsp:sp modelId="{08D3EBF0-D506-4A1D-85F5-CD8DFCBE5040}">
      <dsp:nvSpPr>
        <dsp:cNvPr id="0" name=""/>
        <dsp:cNvSpPr/>
      </dsp:nvSpPr>
      <dsp:spPr>
        <a:xfrm>
          <a:off x="2514178" y="2947967"/>
          <a:ext cx="972153" cy="972153"/>
        </a:xfrm>
        <a:prstGeom prst="ellipse">
          <a:avLst/>
        </a:prstGeom>
        <a:solidFill>
          <a:schemeClr val="accent2">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355600">
            <a:lnSpc>
              <a:spcPct val="90000"/>
            </a:lnSpc>
            <a:spcBef>
              <a:spcPct val="0"/>
            </a:spcBef>
            <a:spcAft>
              <a:spcPct val="35000"/>
            </a:spcAft>
          </a:pPr>
          <a:r>
            <a:rPr lang="en-US" sz="800" kern="1200" dirty="0" smtClean="0"/>
            <a:t>Employee Empowerment</a:t>
          </a:r>
          <a:endParaRPr lang="en-US" sz="800" kern="1200" dirty="0"/>
        </a:p>
      </dsp:txBody>
      <dsp:txXfrm>
        <a:off x="2656547" y="3090336"/>
        <a:ext cx="687415" cy="687415"/>
      </dsp:txXfrm>
    </dsp:sp>
    <dsp:sp modelId="{35817AB0-E0CA-4947-9B8A-E7DFD741D2AE}">
      <dsp:nvSpPr>
        <dsp:cNvPr id="0" name=""/>
        <dsp:cNvSpPr/>
      </dsp:nvSpPr>
      <dsp:spPr>
        <a:xfrm>
          <a:off x="1040687" y="1474475"/>
          <a:ext cx="972153" cy="972153"/>
        </a:xfrm>
        <a:prstGeom prst="ellipse">
          <a:avLst/>
        </a:prstGeom>
        <a:solidFill>
          <a:schemeClr val="accent2">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355600">
            <a:lnSpc>
              <a:spcPct val="90000"/>
            </a:lnSpc>
            <a:spcBef>
              <a:spcPct val="0"/>
            </a:spcBef>
            <a:spcAft>
              <a:spcPct val="35000"/>
            </a:spcAft>
          </a:pPr>
          <a:r>
            <a:rPr lang="en-US" sz="800" kern="1200" dirty="0" smtClean="0"/>
            <a:t>Customer Engagement</a:t>
          </a:r>
          <a:endParaRPr lang="en-US" sz="800" kern="1200" dirty="0"/>
        </a:p>
      </dsp:txBody>
      <dsp:txXfrm>
        <a:off x="1183056" y="1616844"/>
        <a:ext cx="687415" cy="687415"/>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C3D139D-0E9E-4EC8-940F-CBC1D8B0B74D}" type="datetimeFigureOut">
              <a:rPr lang="en-US" smtClean="0"/>
              <a:t>4/6/2018</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147DD74-E843-4AB5-BDCA-41531D4F5235}" type="slidenum">
              <a:rPr lang="en-US" smtClean="0"/>
              <a:t>‹#›</a:t>
            </a:fld>
            <a:endParaRPr lang="en-US"/>
          </a:p>
        </p:txBody>
      </p:sp>
    </p:spTree>
    <p:extLst>
      <p:ext uri="{BB962C8B-B14F-4D97-AF65-F5344CB8AC3E}">
        <p14:creationId xmlns:p14="http://schemas.microsoft.com/office/powerpoint/2010/main" val="342359015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A3B1B9F-6137-408C-9132-957537BDFACE}" type="datetimeFigureOut">
              <a:rPr lang="en-US" smtClean="0"/>
              <a:t>4/6/2018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0291D18-4659-4470-9E79-D1AC771793C9}" type="slidenum">
              <a:rPr lang="en-US" smtClean="0"/>
              <a:t>‹#›</a:t>
            </a:fld>
            <a:endParaRPr lang="en-US"/>
          </a:p>
        </p:txBody>
      </p:sp>
    </p:spTree>
    <p:extLst>
      <p:ext uri="{BB962C8B-B14F-4D97-AF65-F5344CB8AC3E}">
        <p14:creationId xmlns:p14="http://schemas.microsoft.com/office/powerpoint/2010/main" val="40597992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www.bbc.com/news/business-16611040"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fld id="{A0291D18-4659-4470-9E79-D1AC771793C9}" type="slidenum">
              <a:rPr lang="en-US" smtClean="0"/>
              <a:t>1</a:t>
            </a:fld>
            <a:endParaRPr lang="en-US"/>
          </a:p>
        </p:txBody>
      </p:sp>
    </p:spTree>
    <p:extLst>
      <p:ext uri="{BB962C8B-B14F-4D97-AF65-F5344CB8AC3E}">
        <p14:creationId xmlns:p14="http://schemas.microsoft.com/office/powerpoint/2010/main" val="20792252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fontAlgn="ctr"/>
            <a:r>
              <a:rPr lang="en-US" sz="1200" kern="1200" baseline="0" dirty="0">
                <a:solidFill>
                  <a:schemeClr val="tx1"/>
                </a:solidFill>
                <a:effectLst/>
                <a:latin typeface="+mn-lt"/>
                <a:ea typeface="+mn-ea"/>
                <a:cs typeface="+mn-cs"/>
              </a:rPr>
              <a:t>Compared to the past, what’s unique about the disruption happening today is the </a:t>
            </a:r>
            <a:r>
              <a:rPr lang="en-US" sz="1200" b="1" kern="1200" baseline="0" dirty="0">
                <a:solidFill>
                  <a:schemeClr val="tx1"/>
                </a:solidFill>
                <a:effectLst/>
                <a:latin typeface="+mn-lt"/>
                <a:ea typeface="+mn-ea"/>
                <a:cs typeface="+mn-cs"/>
              </a:rPr>
              <a:t>rapid pace of change</a:t>
            </a:r>
            <a:r>
              <a:rPr lang="en-US" sz="1200" kern="1200" baseline="0" dirty="0">
                <a:solidFill>
                  <a:schemeClr val="tx1"/>
                </a:solidFill>
                <a:effectLst/>
                <a:latin typeface="+mn-lt"/>
                <a:ea typeface="+mn-ea"/>
                <a:cs typeface="+mn-cs"/>
              </a:rPr>
              <a:t>. During past revolutions, firms had many years, even decades, to adapt. Today, that is no longer the case. One indicator of just how fast the landscape is changing is the longevity of companies on the S&amp;P 500, an index of leading US companies. </a:t>
            </a:r>
          </a:p>
          <a:p>
            <a:pPr lvl="0" fontAlgn="ctr"/>
            <a:endParaRPr lang="en-US" sz="1200" kern="1200" baseline="0" dirty="0">
              <a:solidFill>
                <a:schemeClr val="tx1"/>
              </a:solidFill>
              <a:effectLst/>
              <a:latin typeface="+mn-lt"/>
              <a:ea typeface="+mn-ea"/>
              <a:cs typeface="+mn-cs"/>
            </a:endParaRPr>
          </a:p>
          <a:p>
            <a:pPr lvl="0" fontAlgn="ctr"/>
            <a:r>
              <a:rPr lang="en-US" sz="1200" kern="1200" baseline="0" dirty="0">
                <a:solidFill>
                  <a:schemeClr val="tx1"/>
                </a:solidFill>
                <a:effectLst/>
                <a:latin typeface="+mn-lt"/>
                <a:ea typeface="+mn-ea"/>
                <a:cs typeface="+mn-cs"/>
              </a:rPr>
              <a:t>Roughly a hundred years ago, the </a:t>
            </a:r>
            <a:r>
              <a:rPr lang="en-US" sz="1200" b="1" kern="1200" baseline="0" dirty="0">
                <a:solidFill>
                  <a:schemeClr val="tx1"/>
                </a:solidFill>
                <a:effectLst/>
                <a:latin typeface="+mn-lt"/>
                <a:ea typeface="+mn-ea"/>
                <a:cs typeface="+mn-cs"/>
              </a:rPr>
              <a:t>average lifespan of a company </a:t>
            </a:r>
            <a:r>
              <a:rPr lang="en-US" sz="1200" kern="1200" baseline="0" dirty="0">
                <a:solidFill>
                  <a:schemeClr val="tx1"/>
                </a:solidFill>
                <a:effectLst/>
                <a:latin typeface="+mn-lt"/>
                <a:ea typeface="+mn-ea"/>
                <a:cs typeface="+mn-cs"/>
              </a:rPr>
              <a:t>listed on the S&amp;P 500 was </a:t>
            </a:r>
            <a:r>
              <a:rPr lang="en-US" sz="1200" b="1" kern="1200" baseline="0" dirty="0">
                <a:solidFill>
                  <a:schemeClr val="tx1"/>
                </a:solidFill>
                <a:effectLst/>
                <a:latin typeface="+mn-lt"/>
                <a:ea typeface="+mn-ea"/>
                <a:cs typeface="+mn-cs"/>
              </a:rPr>
              <a:t>67 years</a:t>
            </a:r>
            <a:r>
              <a:rPr lang="en-US" sz="1200" kern="1200" baseline="0" dirty="0">
                <a:solidFill>
                  <a:schemeClr val="tx1"/>
                </a:solidFill>
                <a:effectLst/>
                <a:latin typeface="+mn-lt"/>
                <a:ea typeface="+mn-ea"/>
                <a:cs typeface="+mn-cs"/>
              </a:rPr>
              <a:t>. Today, that average lifespan of a company on the S&amp;P 500 has decreased to </a:t>
            </a:r>
            <a:r>
              <a:rPr lang="en-US" sz="1200" b="0" kern="1200" baseline="0" dirty="0">
                <a:solidFill>
                  <a:schemeClr val="tx1"/>
                </a:solidFill>
                <a:effectLst/>
                <a:latin typeface="+mn-lt"/>
                <a:ea typeface="+mn-ea"/>
                <a:cs typeface="+mn-cs"/>
              </a:rPr>
              <a:t>just </a:t>
            </a:r>
            <a:r>
              <a:rPr lang="en-US" sz="1200" b="1" kern="1200" baseline="0" dirty="0">
                <a:solidFill>
                  <a:schemeClr val="tx1"/>
                </a:solidFill>
                <a:effectLst/>
                <a:latin typeface="+mn-lt"/>
                <a:ea typeface="+mn-ea"/>
                <a:cs typeface="+mn-cs"/>
              </a:rPr>
              <a:t>15 years.</a:t>
            </a:r>
            <a:r>
              <a:rPr lang="en-US" sz="1200" kern="1200" baseline="0" dirty="0">
                <a:solidFill>
                  <a:schemeClr val="tx1"/>
                </a:solidFill>
                <a:effectLst/>
                <a:latin typeface="+mn-lt"/>
                <a:ea typeface="+mn-ea"/>
                <a:cs typeface="+mn-cs"/>
              </a:rPr>
              <a:t> This demonstrates that it is becoming harder for companies to stay in the lead, or even in business, for very long.   </a:t>
            </a:r>
          </a:p>
          <a:p>
            <a:pPr lvl="0" fontAlgn="ctr"/>
            <a:endParaRPr lang="en-US" sz="1200" kern="1200" baseline="0" dirty="0">
              <a:solidFill>
                <a:schemeClr val="tx1"/>
              </a:solidFill>
              <a:effectLst/>
              <a:latin typeface="+mn-lt"/>
              <a:ea typeface="+mn-ea"/>
              <a:cs typeface="+mn-cs"/>
            </a:endParaRPr>
          </a:p>
          <a:p>
            <a:pPr marL="0" marR="0" lvl="0" indent="0" algn="l" defTabSz="914400" rtl="0" eaLnBrk="1" fontAlgn="ctr"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Experts believe that we’ll see this trend continue.</a:t>
            </a:r>
            <a:r>
              <a:rPr lang="en-US" sz="1200" b="0" kern="1200" baseline="0" dirty="0">
                <a:solidFill>
                  <a:schemeClr val="tx1"/>
                </a:solidFill>
                <a:effectLst/>
                <a:latin typeface="+mn-lt"/>
                <a:ea typeface="+mn-ea"/>
                <a:cs typeface="+mn-cs"/>
              </a:rPr>
              <a:t> </a:t>
            </a:r>
            <a:r>
              <a:rPr lang="en-US" sz="1200" b="0" kern="1200" dirty="0">
                <a:solidFill>
                  <a:schemeClr val="tx1"/>
                </a:solidFill>
                <a:effectLst/>
                <a:latin typeface="+mn-lt"/>
                <a:ea typeface="+mn-ea"/>
                <a:cs typeface="+mn-cs"/>
              </a:rPr>
              <a:t>Richard Foster, a Yale University professor and former McKinsey partner, predicts that in the next decade,</a:t>
            </a:r>
            <a:r>
              <a:rPr lang="en-US" sz="1200" b="0" kern="1200" baseline="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only 25% of the companies</a:t>
            </a:r>
            <a:r>
              <a:rPr lang="en-US" sz="1200" b="1" kern="1200" baseline="0" dirty="0">
                <a:solidFill>
                  <a:schemeClr val="tx1"/>
                </a:solidFill>
                <a:effectLst/>
                <a:latin typeface="+mn-lt"/>
                <a:ea typeface="+mn-ea"/>
                <a:cs typeface="+mn-cs"/>
              </a:rPr>
              <a:t> currently listed on the S&amp;P 500 will remain there</a:t>
            </a:r>
            <a:r>
              <a:rPr lang="en-US" sz="1200" b="0" kern="1200" baseline="0" dirty="0">
                <a:solidFill>
                  <a:schemeClr val="tx1"/>
                </a:solidFill>
                <a:effectLst/>
                <a:latin typeface="+mn-lt"/>
                <a:ea typeface="+mn-ea"/>
                <a:cs typeface="+mn-cs"/>
              </a:rPr>
              <a:t>, meaning the other 75% will be replaced by new companies. These new companies will be those that take advantage of innovative technological capabilities to rapidly gain ground in their chosen markets. Similarly, the </a:t>
            </a:r>
            <a:r>
              <a:rPr lang="en-US" sz="1200" b="1" kern="1200" baseline="0" dirty="0">
                <a:solidFill>
                  <a:schemeClr val="tx1"/>
                </a:solidFill>
                <a:effectLst/>
                <a:latin typeface="+mn-lt"/>
                <a:ea typeface="+mn-ea"/>
                <a:cs typeface="+mn-cs"/>
              </a:rPr>
              <a:t>existing companies that remain on the index will be those that rapidly innovate </a:t>
            </a:r>
            <a:r>
              <a:rPr lang="en-US" sz="1200" b="0" kern="1200" baseline="0" dirty="0">
                <a:solidFill>
                  <a:schemeClr val="tx1"/>
                </a:solidFill>
                <a:effectLst/>
                <a:latin typeface="+mn-lt"/>
                <a:ea typeface="+mn-ea"/>
                <a:cs typeface="+mn-cs"/>
              </a:rPr>
              <a:t>and evolve their businesses.</a:t>
            </a:r>
          </a:p>
          <a:p>
            <a:pPr lvl="0" fontAlgn="ctr"/>
            <a:endParaRPr lang="en-US" sz="1200" b="1" kern="1200" baseline="0" dirty="0">
              <a:solidFill>
                <a:schemeClr val="tx1"/>
              </a:solidFill>
              <a:effectLst/>
              <a:latin typeface="+mn-lt"/>
              <a:ea typeface="+mn-ea"/>
              <a:cs typeface="+mn-cs"/>
            </a:endParaRPr>
          </a:p>
          <a:p>
            <a:pPr marL="0" marR="0" lvl="0" indent="0" algn="l" defTabSz="914400" rtl="0" eaLnBrk="1" fontAlgn="ctr" latinLnBrk="0" hangingPunct="1">
              <a:lnSpc>
                <a:spcPct val="100000"/>
              </a:lnSpc>
              <a:spcBef>
                <a:spcPts val="0"/>
              </a:spcBef>
              <a:spcAft>
                <a:spcPts val="0"/>
              </a:spcAft>
              <a:buClrTx/>
              <a:buSzTx/>
              <a:buFontTx/>
              <a:buNone/>
              <a:tabLst/>
              <a:defRPr/>
            </a:pPr>
            <a:r>
              <a:rPr lang="en-US" sz="1200" b="0" kern="1200" baseline="0" dirty="0">
                <a:solidFill>
                  <a:schemeClr val="tx1"/>
                </a:solidFill>
                <a:effectLst/>
                <a:latin typeface="+mn-lt"/>
                <a:ea typeface="+mn-ea"/>
                <a:cs typeface="+mn-cs"/>
              </a:rPr>
              <a:t>The bottom line is, </a:t>
            </a:r>
            <a:r>
              <a:rPr lang="en-US" sz="1200" b="1" kern="1200" baseline="0" dirty="0">
                <a:solidFill>
                  <a:schemeClr val="tx1"/>
                </a:solidFill>
                <a:effectLst/>
                <a:latin typeface="+mn-lt"/>
                <a:ea typeface="+mn-ea"/>
                <a:cs typeface="+mn-cs"/>
              </a:rPr>
              <a:t>today’s organizations must adapt quickly to change, </a:t>
            </a:r>
            <a:r>
              <a:rPr lang="en-US" b="0" baseline="0" dirty="0"/>
              <a:t>using new technologies that </a:t>
            </a:r>
            <a:r>
              <a:rPr lang="en-US" sz="1200" b="0" kern="1200" dirty="0">
                <a:solidFill>
                  <a:schemeClr val="tx1"/>
                </a:solidFill>
                <a:effectLst/>
                <a:latin typeface="+mn-lt"/>
                <a:ea typeface="+mn-ea"/>
                <a:cs typeface="+mn-cs"/>
              </a:rPr>
              <a:t>fuel competitive advantage,</a:t>
            </a:r>
            <a:r>
              <a:rPr lang="en-US" sz="1200" b="0" kern="1200" baseline="0" dirty="0">
                <a:solidFill>
                  <a:schemeClr val="tx1"/>
                </a:solidFill>
                <a:effectLst/>
                <a:latin typeface="+mn-lt"/>
                <a:ea typeface="+mn-ea"/>
                <a:cs typeface="+mn-cs"/>
              </a:rPr>
              <a:t> </a:t>
            </a:r>
            <a:r>
              <a:rPr lang="en-US" sz="1200" b="1" kern="1200" baseline="0" dirty="0">
                <a:solidFill>
                  <a:schemeClr val="tx1"/>
                </a:solidFill>
                <a:effectLst/>
                <a:latin typeface="+mn-lt"/>
                <a:ea typeface="+mn-ea"/>
                <a:cs typeface="+mn-cs"/>
              </a:rPr>
              <a:t>or risk getting left behind</a:t>
            </a:r>
            <a:r>
              <a:rPr lang="en-US" sz="1200" kern="1200" baseline="0" dirty="0">
                <a:solidFill>
                  <a:schemeClr val="tx1"/>
                </a:solidFill>
                <a:effectLst/>
                <a:latin typeface="+mn-lt"/>
                <a:ea typeface="+mn-ea"/>
                <a:cs typeface="+mn-cs"/>
              </a:rPr>
              <a:t>. That’s why it’s imperative to make the most of big data, the cloud and intelligence capabilities, all of which help companies </a:t>
            </a:r>
            <a:r>
              <a:rPr lang="en-US" sz="1200" kern="1200" dirty="0">
                <a:solidFill>
                  <a:schemeClr val="tx1"/>
                </a:solidFill>
                <a:effectLst/>
                <a:latin typeface="+mn-lt"/>
                <a:ea typeface="+mn-ea"/>
                <a:cs typeface="+mn-cs"/>
              </a:rPr>
              <a:t>accelerate their speed of business through smarter decision-making and faster execution.</a:t>
            </a:r>
          </a:p>
          <a:p>
            <a:pPr lvl="0" fontAlgn="ctr"/>
            <a:endParaRPr lang="en-US" b="1" baseline="0" dirty="0"/>
          </a:p>
          <a:p>
            <a:pPr lvl="0" fontAlgn="ctr"/>
            <a:r>
              <a:rPr lang="en-US" sz="1200" b="1" dirty="0">
                <a:solidFill>
                  <a:schemeClr val="bg1"/>
                </a:solidFill>
                <a:latin typeface="Segoe UI" panose="020B0502040204020203" pitchFamily="34" charset="0"/>
                <a:ea typeface="Segoe UI" panose="020B0502040204020203" pitchFamily="34" charset="0"/>
                <a:cs typeface="Times New Roman" panose="02020603050405020304" pitchFamily="18" charset="0"/>
              </a:rPr>
              <a:t>&lt;Transition&gt;</a:t>
            </a:r>
            <a:r>
              <a:rPr lang="en-US" sz="1200" b="1" kern="1200" baseline="0" dirty="0">
                <a:solidFill>
                  <a:schemeClr val="tx1"/>
                </a:solidFill>
                <a:effectLst/>
                <a:latin typeface="+mn-lt"/>
                <a:ea typeface="+mn-ea"/>
                <a:cs typeface="+mn-cs"/>
              </a:rPr>
              <a:t>: Let’s talk about some examples of what Microsoft customers are doing to transform. </a:t>
            </a:r>
          </a:p>
          <a:p>
            <a:pPr marL="0" marR="0" lvl="0" indent="0" algn="l" defTabSz="914400" rtl="0" eaLnBrk="1" fontAlgn="ctr" latinLnBrk="0" hangingPunct="1">
              <a:lnSpc>
                <a:spcPct val="100000"/>
              </a:lnSpc>
              <a:spcBef>
                <a:spcPts val="0"/>
              </a:spcBef>
              <a:spcAft>
                <a:spcPts val="0"/>
              </a:spcAft>
              <a:buClrTx/>
              <a:buSzTx/>
              <a:buFontTx/>
              <a:buNone/>
              <a:tabLst/>
              <a:defRPr/>
            </a:pPr>
            <a:r>
              <a:rPr lang="en-US" b="1" baseline="0" dirty="0"/>
              <a:t> </a:t>
            </a:r>
            <a:r>
              <a:rPr lang="en-US" sz="1200" dirty="0">
                <a:solidFill>
                  <a:schemeClr val="bg1"/>
                </a:solidFill>
                <a:latin typeface="Segoe UI" panose="020B0502040204020203" pitchFamily="34" charset="0"/>
                <a:ea typeface="Segoe UI" panose="020B0502040204020203" pitchFamily="34" charset="0"/>
                <a:cs typeface="Times New Roman" panose="02020603050405020304" pitchFamily="18" charset="0"/>
              </a:rPr>
              <a:t>-------------------------------------------</a:t>
            </a:r>
            <a:endParaRPr lang="en-US" sz="1200" b="1" kern="1200" dirty="0">
              <a:solidFill>
                <a:schemeClr val="tx1"/>
              </a:solidFill>
              <a:effectLst/>
              <a:latin typeface="+mn-lt"/>
              <a:ea typeface="+mn-ea"/>
              <a:cs typeface="+mn-cs"/>
            </a:endParaRPr>
          </a:p>
          <a:p>
            <a:pPr lvl="0" fontAlgn="ctr"/>
            <a:r>
              <a:rPr lang="en-US" sz="1200" b="1" i="1" kern="1200" dirty="0">
                <a:solidFill>
                  <a:schemeClr val="tx1"/>
                </a:solidFill>
                <a:effectLst/>
                <a:latin typeface="+mn-lt"/>
                <a:ea typeface="+mn-ea"/>
                <a:cs typeface="+mn-cs"/>
              </a:rPr>
              <a:t>Statistics source: </a:t>
            </a:r>
          </a:p>
          <a:p>
            <a:pPr lvl="0" fontAlgn="ctr"/>
            <a:r>
              <a:rPr lang="en-US" sz="1200" b="1" kern="1200" dirty="0">
                <a:solidFill>
                  <a:schemeClr val="tx1"/>
                </a:solidFill>
                <a:effectLst/>
                <a:latin typeface="+mn-lt"/>
                <a:ea typeface="+mn-ea"/>
                <a:cs typeface="+mn-cs"/>
              </a:rPr>
              <a:t>BBC, 2012, quoting Richard Foster</a:t>
            </a:r>
            <a:r>
              <a:rPr lang="en-US" sz="1200" kern="1200" dirty="0">
                <a:solidFill>
                  <a:schemeClr val="tx1"/>
                </a:solidFill>
                <a:effectLst/>
                <a:latin typeface="+mn-lt"/>
                <a:ea typeface="+mn-ea"/>
                <a:cs typeface="+mn-cs"/>
              </a:rPr>
              <a:t> - </a:t>
            </a:r>
            <a:r>
              <a:rPr lang="en-US" sz="1200" u="sng" kern="1200" dirty="0">
                <a:solidFill>
                  <a:schemeClr val="tx1"/>
                </a:solidFill>
                <a:effectLst/>
                <a:latin typeface="+mn-lt"/>
                <a:ea typeface="+mn-ea"/>
                <a:cs typeface="+mn-cs"/>
                <a:hlinkClick r:id="rId3"/>
              </a:rPr>
              <a:t>http://www.bbc.com/news/business-16611040</a:t>
            </a:r>
            <a:endParaRPr lang="en-US" sz="1400" kern="1200" dirty="0">
              <a:solidFill>
                <a:schemeClr val="tx1"/>
              </a:solidFill>
              <a:effectLst/>
              <a:latin typeface="+mn-lt"/>
              <a:ea typeface="+mn-ea"/>
              <a:cs typeface="+mn-cs"/>
            </a:endParaRPr>
          </a:p>
          <a:p>
            <a:r>
              <a:rPr lang="en-US" sz="1400"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The average lifespan of a company listed in the S&amp;P 500 index of leading US companies has decreased by more than 50 years in the last century, from </a:t>
            </a:r>
            <a:r>
              <a:rPr lang="en-US" sz="1200" b="1" kern="1200" dirty="0">
                <a:solidFill>
                  <a:schemeClr val="tx1"/>
                </a:solidFill>
                <a:effectLst/>
                <a:latin typeface="+mn-lt"/>
                <a:ea typeface="+mn-ea"/>
                <a:cs typeface="+mn-cs"/>
              </a:rPr>
              <a:t>67 years in the 1920s to just 15 years today</a:t>
            </a:r>
            <a:r>
              <a:rPr lang="en-US" sz="1200" kern="1200" dirty="0">
                <a:solidFill>
                  <a:schemeClr val="tx1"/>
                </a:solidFill>
                <a:effectLst/>
                <a:latin typeface="+mn-lt"/>
                <a:ea typeface="+mn-ea"/>
                <a:cs typeface="+mn-cs"/>
              </a:rPr>
              <a:t>, according to Professor Richard Foster from Yale University. Professor Foster estimates that by 2020, more than three-quarters of the S&amp;P 500 will be companies that we have not heard of yet." </a:t>
            </a:r>
            <a:endParaRPr lang="en-US" dirty="0"/>
          </a:p>
        </p:txBody>
      </p:sp>
      <p:sp>
        <p:nvSpPr>
          <p:cNvPr id="4" name="Slide Number Placeholder 3"/>
          <p:cNvSpPr>
            <a:spLocks noGrp="1"/>
          </p:cNvSpPr>
          <p:nvPr>
            <p:ph type="sldNum" sz="quarter" idx="10"/>
          </p:nvPr>
        </p:nvSpPr>
        <p:spPr/>
        <p:txBody>
          <a:bodyPr/>
          <a:lstStyle/>
          <a:p>
            <a:fld id="{96CD5F8F-46C9-46A5-9E1B-00B0A72B40BF}" type="slidenum">
              <a:rPr lang="en-US" smtClean="0"/>
              <a:t>10</a:t>
            </a:fld>
            <a:endParaRPr lang="en-US"/>
          </a:p>
        </p:txBody>
      </p:sp>
    </p:spTree>
    <p:extLst>
      <p:ext uri="{BB962C8B-B14F-4D97-AF65-F5344CB8AC3E}">
        <p14:creationId xmlns:p14="http://schemas.microsoft.com/office/powerpoint/2010/main" val="14126424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0291D18-4659-4470-9E79-D1AC771793C9}" type="slidenum">
              <a:rPr lang="en-US" smtClean="0"/>
              <a:t>11</a:t>
            </a:fld>
            <a:endParaRPr lang="en-US"/>
          </a:p>
        </p:txBody>
      </p:sp>
    </p:spTree>
    <p:extLst>
      <p:ext uri="{BB962C8B-B14F-4D97-AF65-F5344CB8AC3E}">
        <p14:creationId xmlns:p14="http://schemas.microsoft.com/office/powerpoint/2010/main" val="35024746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0291D18-4659-4470-9E79-D1AC771793C9}" type="slidenum">
              <a:rPr lang="en-US" smtClean="0"/>
              <a:t>12</a:t>
            </a:fld>
            <a:endParaRPr lang="en-US"/>
          </a:p>
        </p:txBody>
      </p:sp>
    </p:spTree>
    <p:extLst>
      <p:ext uri="{BB962C8B-B14F-4D97-AF65-F5344CB8AC3E}">
        <p14:creationId xmlns:p14="http://schemas.microsoft.com/office/powerpoint/2010/main" val="16848267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0291D18-4659-4470-9E79-D1AC771793C9}" type="slidenum">
              <a:rPr lang="en-US" smtClean="0"/>
              <a:t>13</a:t>
            </a:fld>
            <a:endParaRPr lang="en-US"/>
          </a:p>
        </p:txBody>
      </p:sp>
    </p:spTree>
    <p:extLst>
      <p:ext uri="{BB962C8B-B14F-4D97-AF65-F5344CB8AC3E}">
        <p14:creationId xmlns:p14="http://schemas.microsoft.com/office/powerpoint/2010/main" val="4905516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 one can scale and provide all the tools from the customer experience to the backend processing and ERP systems</a:t>
            </a:r>
            <a:r>
              <a:rPr lang="en-US" baseline="0" dirty="0" smtClean="0"/>
              <a:t> while providing predictive analytics during the entire path.</a:t>
            </a:r>
            <a:endParaRPr lang="en-US" dirty="0"/>
          </a:p>
        </p:txBody>
      </p:sp>
      <p:sp>
        <p:nvSpPr>
          <p:cNvPr id="4" name="Slide Number Placeholder 3"/>
          <p:cNvSpPr>
            <a:spLocks noGrp="1"/>
          </p:cNvSpPr>
          <p:nvPr>
            <p:ph type="sldNum" sz="quarter" idx="10"/>
          </p:nvPr>
        </p:nvSpPr>
        <p:spPr/>
        <p:txBody>
          <a:bodyPr/>
          <a:lstStyle/>
          <a:p>
            <a:fld id="{A0291D18-4659-4470-9E79-D1AC771793C9}" type="slidenum">
              <a:rPr lang="en-US" smtClean="0"/>
              <a:t>14</a:t>
            </a:fld>
            <a:endParaRPr lang="en-US"/>
          </a:p>
        </p:txBody>
      </p:sp>
    </p:spTree>
    <p:extLst>
      <p:ext uri="{BB962C8B-B14F-4D97-AF65-F5344CB8AC3E}">
        <p14:creationId xmlns:p14="http://schemas.microsoft.com/office/powerpoint/2010/main" val="27684771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800" dirty="0"/>
          </a:p>
        </p:txBody>
      </p:sp>
      <p:sp>
        <p:nvSpPr>
          <p:cNvPr id="4" name="Slide Number Placeholder 3"/>
          <p:cNvSpPr>
            <a:spLocks noGrp="1"/>
          </p:cNvSpPr>
          <p:nvPr>
            <p:ph type="sldNum" sz="quarter" idx="10"/>
          </p:nvPr>
        </p:nvSpPr>
        <p:spPr/>
        <p:txBody>
          <a:bodyPr/>
          <a:lstStyle/>
          <a:p>
            <a:fld id="{D48F559F-07F8-4670-9C62-4AC33C071F70}" type="slidenum">
              <a:rPr lang="en-US" smtClean="0">
                <a:solidFill>
                  <a:prstClr val="black"/>
                </a:solidFill>
              </a:rPr>
              <a:pPr/>
              <a:t>15</a:t>
            </a:fld>
            <a:endParaRPr lang="en-US">
              <a:solidFill>
                <a:prstClr val="black"/>
              </a:solidFill>
            </a:endParaRPr>
          </a:p>
        </p:txBody>
      </p:sp>
    </p:spTree>
    <p:extLst>
      <p:ext uri="{BB962C8B-B14F-4D97-AF65-F5344CB8AC3E}">
        <p14:creationId xmlns:p14="http://schemas.microsoft.com/office/powerpoint/2010/main" val="25980584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Uses a range of </a:t>
            </a:r>
            <a:r>
              <a:rPr lang="en-US" dirty="0" err="1" smtClean="0"/>
              <a:t>Microsfot</a:t>
            </a:r>
            <a:r>
              <a:rPr lang="en-US" dirty="0" smtClean="0"/>
              <a:t> technologies including Azure Data Catalog, Azure Data Factory, BLOB Storage, </a:t>
            </a:r>
            <a:r>
              <a:rPr lang="en-US" dirty="0" err="1" smtClean="0"/>
              <a:t>AzureML</a:t>
            </a:r>
            <a:r>
              <a:rPr lang="en-US" dirty="0" smtClean="0"/>
              <a:t> and Power BI</a:t>
            </a:r>
            <a:endParaRPr lang="en-US" dirty="0"/>
          </a:p>
        </p:txBody>
      </p:sp>
      <p:sp>
        <p:nvSpPr>
          <p:cNvPr id="4" name="Slide Number Placeholder 3"/>
          <p:cNvSpPr>
            <a:spLocks noGrp="1"/>
          </p:cNvSpPr>
          <p:nvPr>
            <p:ph type="sldNum" sz="quarter" idx="10"/>
          </p:nvPr>
        </p:nvSpPr>
        <p:spPr/>
        <p:txBody>
          <a:bodyPr/>
          <a:lstStyle/>
          <a:p>
            <a:fld id="{A0291D18-4659-4470-9E79-D1AC771793C9}" type="slidenum">
              <a:rPr lang="en-US" smtClean="0"/>
              <a:t>16</a:t>
            </a:fld>
            <a:endParaRPr lang="en-US"/>
          </a:p>
        </p:txBody>
      </p:sp>
    </p:spTree>
    <p:extLst>
      <p:ext uri="{BB962C8B-B14F-4D97-AF65-F5344CB8AC3E}">
        <p14:creationId xmlns:p14="http://schemas.microsoft.com/office/powerpoint/2010/main" val="30607074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Demo Power BI dashboard.</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0291D18-4659-4470-9E79-D1AC771793C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408287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0291D18-4659-4470-9E79-D1AC771793C9}" type="slidenum">
              <a:rPr lang="en-US" smtClean="0"/>
              <a:t>18</a:t>
            </a:fld>
            <a:endParaRPr lang="en-US"/>
          </a:p>
        </p:txBody>
      </p:sp>
    </p:spTree>
    <p:extLst>
      <p:ext uri="{BB962C8B-B14F-4D97-AF65-F5344CB8AC3E}">
        <p14:creationId xmlns:p14="http://schemas.microsoft.com/office/powerpoint/2010/main" val="1716834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0291D18-4659-4470-9E79-D1AC771793C9}" type="slidenum">
              <a:rPr lang="en-US" smtClean="0"/>
              <a:t>19</a:t>
            </a:fld>
            <a:endParaRPr lang="en-US"/>
          </a:p>
        </p:txBody>
      </p:sp>
    </p:spTree>
    <p:extLst>
      <p:ext uri="{BB962C8B-B14F-4D97-AF65-F5344CB8AC3E}">
        <p14:creationId xmlns:p14="http://schemas.microsoft.com/office/powerpoint/2010/main" val="30576732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4/6/2018 7:49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368625917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fld id="{A0291D18-4659-4470-9E79-D1AC771793C9}" type="slidenum">
              <a:rPr lang="en-US" smtClean="0"/>
              <a:t>20</a:t>
            </a:fld>
            <a:endParaRPr lang="en-US"/>
          </a:p>
        </p:txBody>
      </p:sp>
    </p:spTree>
    <p:extLst>
      <p:ext uri="{BB962C8B-B14F-4D97-AF65-F5344CB8AC3E}">
        <p14:creationId xmlns:p14="http://schemas.microsoft.com/office/powerpoint/2010/main" val="21579059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0291D18-4659-4470-9E79-D1AC771793C9}" type="slidenum">
              <a:rPr lang="en-US" smtClean="0"/>
              <a:t>21</a:t>
            </a:fld>
            <a:endParaRPr lang="en-US"/>
          </a:p>
        </p:txBody>
      </p:sp>
    </p:spTree>
    <p:extLst>
      <p:ext uri="{BB962C8B-B14F-4D97-AF65-F5344CB8AC3E}">
        <p14:creationId xmlns:p14="http://schemas.microsoft.com/office/powerpoint/2010/main" val="418268703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0291D18-4659-4470-9E79-D1AC771793C9}" type="slidenum">
              <a:rPr lang="en-US" smtClean="0"/>
              <a:t>22</a:t>
            </a:fld>
            <a:endParaRPr lang="en-US"/>
          </a:p>
        </p:txBody>
      </p:sp>
    </p:spTree>
    <p:extLst>
      <p:ext uri="{BB962C8B-B14F-4D97-AF65-F5344CB8AC3E}">
        <p14:creationId xmlns:p14="http://schemas.microsoft.com/office/powerpoint/2010/main" val="382895665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0291D18-4659-4470-9E79-D1AC771793C9}" type="slidenum">
              <a:rPr lang="en-US" smtClean="0"/>
              <a:t>23</a:t>
            </a:fld>
            <a:endParaRPr lang="en-US"/>
          </a:p>
        </p:txBody>
      </p:sp>
    </p:spTree>
    <p:extLst>
      <p:ext uri="{BB962C8B-B14F-4D97-AF65-F5344CB8AC3E}">
        <p14:creationId xmlns:p14="http://schemas.microsoft.com/office/powerpoint/2010/main" val="227118615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0291D18-4659-4470-9E79-D1AC771793C9}" type="slidenum">
              <a:rPr lang="en-US" smtClean="0"/>
              <a:t>24</a:t>
            </a:fld>
            <a:endParaRPr lang="en-US"/>
          </a:p>
        </p:txBody>
      </p:sp>
    </p:spTree>
    <p:extLst>
      <p:ext uri="{BB962C8B-B14F-4D97-AF65-F5344CB8AC3E}">
        <p14:creationId xmlns:p14="http://schemas.microsoft.com/office/powerpoint/2010/main" val="8063160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0291D18-4659-4470-9E79-D1AC771793C9}" type="slidenum">
              <a:rPr lang="en-US" smtClean="0"/>
              <a:t>25</a:t>
            </a:fld>
            <a:endParaRPr lang="en-US"/>
          </a:p>
        </p:txBody>
      </p:sp>
    </p:spTree>
    <p:extLst>
      <p:ext uri="{BB962C8B-B14F-4D97-AF65-F5344CB8AC3E}">
        <p14:creationId xmlns:p14="http://schemas.microsoft.com/office/powerpoint/2010/main" val="29522210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Power BI – Yes; Embedded - No</a:t>
            </a:r>
            <a:endParaRPr lang="en-US" dirty="0"/>
          </a:p>
        </p:txBody>
      </p:sp>
      <p:sp>
        <p:nvSpPr>
          <p:cNvPr id="4" name="Slide Number Placeholder 3"/>
          <p:cNvSpPr>
            <a:spLocks noGrp="1"/>
          </p:cNvSpPr>
          <p:nvPr>
            <p:ph type="sldNum" sz="quarter" idx="10"/>
          </p:nvPr>
        </p:nvSpPr>
        <p:spPr/>
        <p:txBody>
          <a:bodyPr/>
          <a:lstStyle/>
          <a:p>
            <a:fld id="{A0291D18-4659-4470-9E79-D1AC771793C9}" type="slidenum">
              <a:rPr lang="en-US" smtClean="0"/>
              <a:t>26</a:t>
            </a:fld>
            <a:endParaRPr lang="en-US"/>
          </a:p>
        </p:txBody>
      </p:sp>
    </p:spTree>
    <p:extLst>
      <p:ext uri="{BB962C8B-B14F-4D97-AF65-F5344CB8AC3E}">
        <p14:creationId xmlns:p14="http://schemas.microsoft.com/office/powerpoint/2010/main" val="270391356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9095CD6-0A44-4E02-9A31-9477FA89C6CC}"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5026564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0291D18-4659-4470-9E79-D1AC771793C9}" type="slidenum">
              <a:rPr lang="en-US" smtClean="0"/>
              <a:t>28</a:t>
            </a:fld>
            <a:endParaRPr lang="en-US"/>
          </a:p>
        </p:txBody>
      </p:sp>
    </p:spTree>
    <p:extLst>
      <p:ext uri="{BB962C8B-B14F-4D97-AF65-F5344CB8AC3E}">
        <p14:creationId xmlns:p14="http://schemas.microsoft.com/office/powerpoint/2010/main" val="363278842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0291D18-4659-4470-9E79-D1AC771793C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253778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0291D18-4659-4470-9E79-D1AC771793C9}" type="slidenum">
              <a:rPr lang="en-US" smtClean="0"/>
              <a:t>3</a:t>
            </a:fld>
            <a:endParaRPr lang="en-US"/>
          </a:p>
        </p:txBody>
      </p:sp>
    </p:spTree>
    <p:extLst>
      <p:ext uri="{BB962C8B-B14F-4D97-AF65-F5344CB8AC3E}">
        <p14:creationId xmlns:p14="http://schemas.microsoft.com/office/powerpoint/2010/main" val="62031187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0291D18-4659-4470-9E79-D1AC771793C9}" type="slidenum">
              <a:rPr lang="en-US" smtClean="0"/>
              <a:t>30</a:t>
            </a:fld>
            <a:endParaRPr lang="en-US"/>
          </a:p>
        </p:txBody>
      </p:sp>
    </p:spTree>
    <p:extLst>
      <p:ext uri="{BB962C8B-B14F-4D97-AF65-F5344CB8AC3E}">
        <p14:creationId xmlns:p14="http://schemas.microsoft.com/office/powerpoint/2010/main" val="68744012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0291D18-4659-4470-9E79-D1AC771793C9}" type="slidenum">
              <a:rPr lang="en-US" smtClean="0"/>
              <a:t>31</a:t>
            </a:fld>
            <a:endParaRPr lang="en-US"/>
          </a:p>
        </p:txBody>
      </p:sp>
    </p:spTree>
    <p:extLst>
      <p:ext uri="{BB962C8B-B14F-4D97-AF65-F5344CB8AC3E}">
        <p14:creationId xmlns:p14="http://schemas.microsoft.com/office/powerpoint/2010/main" val="360734067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0291D18-4659-4470-9E79-D1AC771793C9}" type="slidenum">
              <a:rPr lang="en-US" smtClean="0"/>
              <a:t>32</a:t>
            </a:fld>
            <a:endParaRPr lang="en-US"/>
          </a:p>
        </p:txBody>
      </p:sp>
    </p:spTree>
    <p:extLst>
      <p:ext uri="{BB962C8B-B14F-4D97-AF65-F5344CB8AC3E}">
        <p14:creationId xmlns:p14="http://schemas.microsoft.com/office/powerpoint/2010/main" val="115996649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0291D18-4659-4470-9E79-D1AC771793C9}" type="slidenum">
              <a:rPr lang="en-US" smtClean="0"/>
              <a:t>33</a:t>
            </a:fld>
            <a:endParaRPr lang="en-US"/>
          </a:p>
        </p:txBody>
      </p:sp>
    </p:spTree>
    <p:extLst>
      <p:ext uri="{BB962C8B-B14F-4D97-AF65-F5344CB8AC3E}">
        <p14:creationId xmlns:p14="http://schemas.microsoft.com/office/powerpoint/2010/main" val="262726094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0291D18-4659-4470-9E79-D1AC771793C9}" type="slidenum">
              <a:rPr lang="en-US" smtClean="0"/>
              <a:t>34</a:t>
            </a:fld>
            <a:endParaRPr lang="en-US"/>
          </a:p>
        </p:txBody>
      </p:sp>
    </p:spTree>
    <p:extLst>
      <p:ext uri="{BB962C8B-B14F-4D97-AF65-F5344CB8AC3E}">
        <p14:creationId xmlns:p14="http://schemas.microsoft.com/office/powerpoint/2010/main" val="410901093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0291D18-4659-4470-9E79-D1AC771793C9}" type="slidenum">
              <a:rPr lang="en-US" smtClean="0"/>
              <a:t>35</a:t>
            </a:fld>
            <a:endParaRPr lang="en-US"/>
          </a:p>
        </p:txBody>
      </p:sp>
    </p:spTree>
    <p:extLst>
      <p:ext uri="{BB962C8B-B14F-4D97-AF65-F5344CB8AC3E}">
        <p14:creationId xmlns:p14="http://schemas.microsoft.com/office/powerpoint/2010/main" val="260081195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Log10</a:t>
            </a:r>
            <a:r>
              <a:rPr lang="en-US" baseline="0" dirty="0" smtClean="0"/>
              <a:t> – remember to configure the results </a:t>
            </a:r>
            <a:r>
              <a:rPr lang="en-US" u="sng" baseline="0" dirty="0" smtClean="0"/>
              <a:t>in place</a:t>
            </a:r>
            <a:endParaRPr lang="en-US" u="sng" dirty="0"/>
          </a:p>
        </p:txBody>
      </p:sp>
      <p:sp>
        <p:nvSpPr>
          <p:cNvPr id="4" name="Slide Number Placeholder 3"/>
          <p:cNvSpPr>
            <a:spLocks noGrp="1"/>
          </p:cNvSpPr>
          <p:nvPr>
            <p:ph type="sldNum" sz="quarter" idx="10"/>
          </p:nvPr>
        </p:nvSpPr>
        <p:spPr/>
        <p:txBody>
          <a:bodyPr/>
          <a:lstStyle/>
          <a:p>
            <a:fld id="{A0291D18-4659-4470-9E79-D1AC771793C9}" type="slidenum">
              <a:rPr lang="en-US" smtClean="0"/>
              <a:t>36</a:t>
            </a:fld>
            <a:endParaRPr lang="en-US"/>
          </a:p>
        </p:txBody>
      </p:sp>
    </p:spTree>
    <p:extLst>
      <p:ext uri="{BB962C8B-B14F-4D97-AF65-F5344CB8AC3E}">
        <p14:creationId xmlns:p14="http://schemas.microsoft.com/office/powerpoint/2010/main" val="374235876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Log10</a:t>
            </a:r>
            <a:r>
              <a:rPr lang="en-US" baseline="0" dirty="0" smtClean="0"/>
              <a:t> – remember to configure the results </a:t>
            </a:r>
            <a:r>
              <a:rPr lang="en-US" u="sng" baseline="0" dirty="0" smtClean="0"/>
              <a:t>in place</a:t>
            </a:r>
          </a:p>
          <a:p>
            <a:r>
              <a:rPr lang="en-US" dirty="0" smtClean="0"/>
              <a:t>Feature Selection did not work – likely because there were not that many variables. </a:t>
            </a:r>
            <a:endParaRPr lang="en-US" dirty="0"/>
          </a:p>
        </p:txBody>
      </p:sp>
      <p:sp>
        <p:nvSpPr>
          <p:cNvPr id="4" name="Slide Number Placeholder 3"/>
          <p:cNvSpPr>
            <a:spLocks noGrp="1"/>
          </p:cNvSpPr>
          <p:nvPr>
            <p:ph type="sldNum" sz="quarter" idx="10"/>
          </p:nvPr>
        </p:nvSpPr>
        <p:spPr/>
        <p:txBody>
          <a:bodyPr/>
          <a:lstStyle/>
          <a:p>
            <a:fld id="{A0291D18-4659-4470-9E79-D1AC771793C9}" type="slidenum">
              <a:rPr lang="en-US" smtClean="0"/>
              <a:t>37</a:t>
            </a:fld>
            <a:endParaRPr lang="en-US"/>
          </a:p>
        </p:txBody>
      </p:sp>
    </p:spTree>
    <p:extLst>
      <p:ext uri="{BB962C8B-B14F-4D97-AF65-F5344CB8AC3E}">
        <p14:creationId xmlns:p14="http://schemas.microsoft.com/office/powerpoint/2010/main" val="415435055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0291D18-4659-4470-9E79-D1AC771793C9}" type="slidenum">
              <a:rPr lang="en-US" smtClean="0"/>
              <a:t>38</a:t>
            </a:fld>
            <a:endParaRPr lang="en-US"/>
          </a:p>
        </p:txBody>
      </p:sp>
    </p:spTree>
    <p:extLst>
      <p:ext uri="{BB962C8B-B14F-4D97-AF65-F5344CB8AC3E}">
        <p14:creationId xmlns:p14="http://schemas.microsoft.com/office/powerpoint/2010/main" val="404448778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0291D18-4659-4470-9E79-D1AC771793C9}" type="slidenum">
              <a:rPr lang="en-US" smtClean="0"/>
              <a:t>39</a:t>
            </a:fld>
            <a:endParaRPr lang="en-US"/>
          </a:p>
        </p:txBody>
      </p:sp>
    </p:spTree>
    <p:extLst>
      <p:ext uri="{BB962C8B-B14F-4D97-AF65-F5344CB8AC3E}">
        <p14:creationId xmlns:p14="http://schemas.microsoft.com/office/powerpoint/2010/main" val="33897138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r>
              <a:rPr lang="en-US" dirty="0"/>
              <a:t>It's helpful to think about an algorithm as a recipe and your data as the ingredients. An algorithm tells how to combine and mix the data in order to get an answer. Computers are like a blender. They do most of the hard work of the algorithm for you and they do it pretty fast.</a:t>
            </a:r>
          </a:p>
          <a:p>
            <a:endParaRPr lang="en-US" dirty="0"/>
          </a:p>
        </p:txBody>
      </p:sp>
      <p:sp>
        <p:nvSpPr>
          <p:cNvPr id="4" name="Slide Number Placeholder 3"/>
          <p:cNvSpPr>
            <a:spLocks noGrp="1"/>
          </p:cNvSpPr>
          <p:nvPr>
            <p:ph type="sldNum" sz="quarter" idx="10"/>
          </p:nvPr>
        </p:nvSpPr>
        <p:spPr/>
        <p:txBody>
          <a:bodyPr/>
          <a:lstStyle/>
          <a:p>
            <a:fld id="{E5BE834F-F9FE-4B11-881C-ABCA8E9B65B5}" type="slidenum">
              <a:rPr lang="en-US" smtClean="0"/>
              <a:t>4</a:t>
            </a:fld>
            <a:endParaRPr lang="en-US"/>
          </a:p>
        </p:txBody>
      </p:sp>
    </p:spTree>
    <p:extLst>
      <p:ext uri="{BB962C8B-B14F-4D97-AF65-F5344CB8AC3E}">
        <p14:creationId xmlns:p14="http://schemas.microsoft.com/office/powerpoint/2010/main" val="331777516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fld id="{A0291D18-4659-4470-9E79-D1AC771793C9}" type="slidenum">
              <a:rPr lang="en-US" smtClean="0"/>
              <a:t>40</a:t>
            </a:fld>
            <a:endParaRPr lang="en-US"/>
          </a:p>
        </p:txBody>
      </p:sp>
    </p:spTree>
    <p:extLst>
      <p:ext uri="{BB962C8B-B14F-4D97-AF65-F5344CB8AC3E}">
        <p14:creationId xmlns:p14="http://schemas.microsoft.com/office/powerpoint/2010/main" val="272496053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0291D18-4659-4470-9E79-D1AC771793C9}" type="slidenum">
              <a:rPr lang="en-US" smtClean="0"/>
              <a:t>41</a:t>
            </a:fld>
            <a:endParaRPr lang="en-US"/>
          </a:p>
        </p:txBody>
      </p:sp>
    </p:spTree>
    <p:extLst>
      <p:ext uri="{BB962C8B-B14F-4D97-AF65-F5344CB8AC3E}">
        <p14:creationId xmlns:p14="http://schemas.microsoft.com/office/powerpoint/2010/main" val="157252962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http://businessforecastblog.com/whats-the-lift-of-your-churn-model-predictive-analytics-and-big-data/</a:t>
            </a:r>
            <a:endParaRPr lang="en-US" dirty="0"/>
          </a:p>
        </p:txBody>
      </p:sp>
      <p:sp>
        <p:nvSpPr>
          <p:cNvPr id="4" name="Slide Number Placeholder 3"/>
          <p:cNvSpPr>
            <a:spLocks noGrp="1"/>
          </p:cNvSpPr>
          <p:nvPr>
            <p:ph type="sldNum" sz="quarter" idx="10"/>
          </p:nvPr>
        </p:nvSpPr>
        <p:spPr/>
        <p:txBody>
          <a:bodyPr/>
          <a:lstStyle/>
          <a:p>
            <a:fld id="{A0291D18-4659-4470-9E79-D1AC771793C9}" type="slidenum">
              <a:rPr lang="en-US" smtClean="0"/>
              <a:t>42</a:t>
            </a:fld>
            <a:endParaRPr lang="en-US"/>
          </a:p>
        </p:txBody>
      </p:sp>
    </p:spTree>
    <p:extLst>
      <p:ext uri="{BB962C8B-B14F-4D97-AF65-F5344CB8AC3E}">
        <p14:creationId xmlns:p14="http://schemas.microsoft.com/office/powerpoint/2010/main" val="87528913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0291D18-4659-4470-9E79-D1AC771793C9}" type="slidenum">
              <a:rPr lang="en-US" smtClean="0"/>
              <a:t>43</a:t>
            </a:fld>
            <a:endParaRPr lang="en-US"/>
          </a:p>
        </p:txBody>
      </p:sp>
    </p:spTree>
    <p:extLst>
      <p:ext uri="{BB962C8B-B14F-4D97-AF65-F5344CB8AC3E}">
        <p14:creationId xmlns:p14="http://schemas.microsoft.com/office/powerpoint/2010/main" val="289338264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Churn definition see http://customer-churn.com/</a:t>
            </a:r>
          </a:p>
          <a:p>
            <a:endParaRPr lang="en-US" u="sng" dirty="0"/>
          </a:p>
        </p:txBody>
      </p:sp>
      <p:sp>
        <p:nvSpPr>
          <p:cNvPr id="4" name="Slide Number Placeholder 3"/>
          <p:cNvSpPr>
            <a:spLocks noGrp="1"/>
          </p:cNvSpPr>
          <p:nvPr>
            <p:ph type="sldNum" sz="quarter" idx="10"/>
          </p:nvPr>
        </p:nvSpPr>
        <p:spPr/>
        <p:txBody>
          <a:bodyPr/>
          <a:lstStyle/>
          <a:p>
            <a:fld id="{A0291D18-4659-4470-9E79-D1AC771793C9}" type="slidenum">
              <a:rPr lang="en-US" smtClean="0"/>
              <a:t>44</a:t>
            </a:fld>
            <a:endParaRPr lang="en-US"/>
          </a:p>
        </p:txBody>
      </p:sp>
    </p:spTree>
    <p:extLst>
      <p:ext uri="{BB962C8B-B14F-4D97-AF65-F5344CB8AC3E}">
        <p14:creationId xmlns:p14="http://schemas.microsoft.com/office/powerpoint/2010/main" val="160368443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dirty="0" smtClean="0">
                <a:solidFill>
                  <a:schemeClr val="tx1"/>
                </a:solidFill>
                <a:effectLst/>
                <a:latin typeface="+mn-lt"/>
                <a:ea typeface="+mn-ea"/>
                <a:cs typeface="+mn-cs"/>
              </a:rPr>
              <a:t>KDD Cup</a:t>
            </a:r>
            <a:r>
              <a:rPr lang="en-US" sz="1200" b="0" i="0" u="none" strike="noStrike" kern="1200" dirty="0" smtClean="0">
                <a:solidFill>
                  <a:schemeClr val="tx1"/>
                </a:solidFill>
                <a:effectLst/>
                <a:latin typeface="+mn-lt"/>
                <a:ea typeface="+mn-ea"/>
                <a:cs typeface="+mn-cs"/>
              </a:rPr>
              <a:t> is the annual Data Mining and Knowledge Discovery competition organized by ACM Special Interest Group on Knowledge Discovery and Data Mining, the leading professional organization of data miners. </a:t>
            </a:r>
            <a:r>
              <a:rPr lang="en-US" dirty="0" smtClean="0"/>
              <a:t>(SIGKDD)</a:t>
            </a:r>
          </a:p>
          <a:p>
            <a:endParaRPr lang="en-US" dirty="0" smtClean="0"/>
          </a:p>
          <a:p>
            <a:r>
              <a:rPr lang="en-US" sz="1200" b="0" i="0" u="none" strike="noStrike" kern="1200" dirty="0" smtClean="0">
                <a:solidFill>
                  <a:schemeClr val="tx1"/>
                </a:solidFill>
                <a:effectLst/>
                <a:latin typeface="+mn-lt"/>
                <a:ea typeface="+mn-ea"/>
                <a:cs typeface="+mn-cs"/>
              </a:rPr>
              <a:t>The Association for Computing Machinery (ACM) is widely recognized as the premier membership organization for computing professionals, delivering resources that advance computing as a science and profession; enabling professional development; and promoting policies and research that benefit society.</a:t>
            </a:r>
            <a:endParaRPr lang="en-US" dirty="0"/>
          </a:p>
        </p:txBody>
      </p:sp>
      <p:sp>
        <p:nvSpPr>
          <p:cNvPr id="4" name="Slide Number Placeholder 3"/>
          <p:cNvSpPr>
            <a:spLocks noGrp="1"/>
          </p:cNvSpPr>
          <p:nvPr>
            <p:ph type="sldNum" sz="quarter" idx="10"/>
          </p:nvPr>
        </p:nvSpPr>
        <p:spPr/>
        <p:txBody>
          <a:bodyPr/>
          <a:lstStyle/>
          <a:p>
            <a:fld id="{A0291D18-4659-4470-9E79-D1AC771793C9}" type="slidenum">
              <a:rPr lang="en-US" smtClean="0"/>
              <a:t>45</a:t>
            </a:fld>
            <a:endParaRPr lang="en-US"/>
          </a:p>
        </p:txBody>
      </p:sp>
    </p:spTree>
    <p:extLst>
      <p:ext uri="{BB962C8B-B14F-4D97-AF65-F5344CB8AC3E}">
        <p14:creationId xmlns:p14="http://schemas.microsoft.com/office/powerpoint/2010/main" val="70367706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Get data here:  http://www.kdd.org/kdd-cup/view/kdd-cup-2009/Data</a:t>
            </a:r>
          </a:p>
          <a:p>
            <a:r>
              <a:rPr lang="en-US" dirty="0" smtClean="0"/>
              <a:t>Data file name :  </a:t>
            </a:r>
            <a:r>
              <a:rPr lang="en-US" dirty="0" err="1" smtClean="0"/>
              <a:t>orange_small_train.data</a:t>
            </a:r>
            <a:endParaRPr lang="en-US" dirty="0" smtClean="0"/>
          </a:p>
          <a:p>
            <a:endParaRPr lang="en-US" u="sng" dirty="0"/>
          </a:p>
        </p:txBody>
      </p:sp>
      <p:sp>
        <p:nvSpPr>
          <p:cNvPr id="4" name="Slide Number Placeholder 3"/>
          <p:cNvSpPr>
            <a:spLocks noGrp="1"/>
          </p:cNvSpPr>
          <p:nvPr>
            <p:ph type="sldNum" sz="quarter" idx="10"/>
          </p:nvPr>
        </p:nvSpPr>
        <p:spPr/>
        <p:txBody>
          <a:bodyPr/>
          <a:lstStyle/>
          <a:p>
            <a:fld id="{A0291D18-4659-4470-9E79-D1AC771793C9}" type="slidenum">
              <a:rPr lang="en-US" smtClean="0"/>
              <a:t>46</a:t>
            </a:fld>
            <a:endParaRPr lang="en-US"/>
          </a:p>
        </p:txBody>
      </p:sp>
    </p:spTree>
    <p:extLst>
      <p:ext uri="{BB962C8B-B14F-4D97-AF65-F5344CB8AC3E}">
        <p14:creationId xmlns:p14="http://schemas.microsoft.com/office/powerpoint/2010/main" val="350394907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0291D18-4659-4470-9E79-D1AC771793C9}" type="slidenum">
              <a:rPr lang="en-US" smtClean="0"/>
              <a:t>47</a:t>
            </a:fld>
            <a:endParaRPr lang="en-US"/>
          </a:p>
        </p:txBody>
      </p:sp>
    </p:spTree>
    <p:extLst>
      <p:ext uri="{BB962C8B-B14F-4D97-AF65-F5344CB8AC3E}">
        <p14:creationId xmlns:p14="http://schemas.microsoft.com/office/powerpoint/2010/main" val="1122647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key difference between the 2 models is:</a:t>
            </a:r>
          </a:p>
          <a:p>
            <a:pPr marL="171450" indent="-171450">
              <a:buFontTx/>
              <a:buChar char="-"/>
            </a:pPr>
            <a:r>
              <a:rPr lang="en-US" dirty="0" smtClean="0"/>
              <a:t>In boosted decision tree algorithms multiple decision</a:t>
            </a:r>
            <a:r>
              <a:rPr lang="en-US" baseline="0" dirty="0" smtClean="0"/>
              <a:t> trees are grown in a series such that the output of one tree is the input to the next tree (boosting approach to modeling)</a:t>
            </a:r>
          </a:p>
          <a:p>
            <a:pPr marL="171450" indent="-171450">
              <a:buFontTx/>
              <a:buChar char="-"/>
            </a:pPr>
            <a:r>
              <a:rPr lang="en-US" baseline="0" dirty="0" smtClean="0"/>
              <a:t>Decision Forest algorithm grows each decision tree independently of one and other.  Each tree in the ensemble uses a sample of data drawn from the original dataset. (Bagging approach of ensemble modeling)</a:t>
            </a:r>
            <a:endParaRPr lang="en-US" dirty="0"/>
          </a:p>
        </p:txBody>
      </p:sp>
      <p:sp>
        <p:nvSpPr>
          <p:cNvPr id="4" name="Slide Number Placeholder 3"/>
          <p:cNvSpPr>
            <a:spLocks noGrp="1"/>
          </p:cNvSpPr>
          <p:nvPr>
            <p:ph type="sldNum" sz="quarter" idx="10"/>
          </p:nvPr>
        </p:nvSpPr>
        <p:spPr/>
        <p:txBody>
          <a:bodyPr/>
          <a:lstStyle/>
          <a:p>
            <a:fld id="{A0291D18-4659-4470-9E79-D1AC771793C9}" type="slidenum">
              <a:rPr lang="en-US" smtClean="0"/>
              <a:t>48</a:t>
            </a:fld>
            <a:endParaRPr lang="en-US"/>
          </a:p>
        </p:txBody>
      </p:sp>
    </p:spTree>
    <p:extLst>
      <p:ext uri="{BB962C8B-B14F-4D97-AF65-F5344CB8AC3E}">
        <p14:creationId xmlns:p14="http://schemas.microsoft.com/office/powerpoint/2010/main" val="242787134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0291D18-4659-4470-9E79-D1AC771793C9}" type="slidenum">
              <a:rPr lang="en-US" smtClean="0"/>
              <a:t>49</a:t>
            </a:fld>
            <a:endParaRPr lang="en-US"/>
          </a:p>
        </p:txBody>
      </p:sp>
    </p:spTree>
    <p:extLst>
      <p:ext uri="{BB962C8B-B14F-4D97-AF65-F5344CB8AC3E}">
        <p14:creationId xmlns:p14="http://schemas.microsoft.com/office/powerpoint/2010/main" val="33967255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0291D18-4659-4470-9E79-D1AC771793C9}" type="slidenum">
              <a:rPr lang="en-US" smtClean="0"/>
              <a:t>5</a:t>
            </a:fld>
            <a:endParaRPr lang="en-US"/>
          </a:p>
        </p:txBody>
      </p:sp>
    </p:spTree>
    <p:extLst>
      <p:ext uri="{BB962C8B-B14F-4D97-AF65-F5344CB8AC3E}">
        <p14:creationId xmlns:p14="http://schemas.microsoft.com/office/powerpoint/2010/main" val="209943544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0291D18-4659-4470-9E79-D1AC771793C9}" type="slidenum">
              <a:rPr lang="en-US" smtClean="0"/>
              <a:t>50</a:t>
            </a:fld>
            <a:endParaRPr lang="en-US"/>
          </a:p>
        </p:txBody>
      </p:sp>
    </p:spTree>
    <p:extLst>
      <p:ext uri="{BB962C8B-B14F-4D97-AF65-F5344CB8AC3E}">
        <p14:creationId xmlns:p14="http://schemas.microsoft.com/office/powerpoint/2010/main" val="309432859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0291D18-4659-4470-9E79-D1AC771793C9}" type="slidenum">
              <a:rPr lang="en-US" smtClean="0"/>
              <a:t>51</a:t>
            </a:fld>
            <a:endParaRPr lang="en-US"/>
          </a:p>
        </p:txBody>
      </p:sp>
    </p:spTree>
    <p:extLst>
      <p:ext uri="{BB962C8B-B14F-4D97-AF65-F5344CB8AC3E}">
        <p14:creationId xmlns:p14="http://schemas.microsoft.com/office/powerpoint/2010/main" val="126127949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0291D18-4659-4470-9E79-D1AC771793C9}" type="slidenum">
              <a:rPr lang="en-US" smtClean="0"/>
              <a:t>52</a:t>
            </a:fld>
            <a:endParaRPr lang="en-US"/>
          </a:p>
        </p:txBody>
      </p:sp>
    </p:spTree>
    <p:extLst>
      <p:ext uri="{BB962C8B-B14F-4D97-AF65-F5344CB8AC3E}">
        <p14:creationId xmlns:p14="http://schemas.microsoft.com/office/powerpoint/2010/main" val="57719579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0291D18-4659-4470-9E79-D1AC771793C9}" type="slidenum">
              <a:rPr lang="en-US" smtClean="0"/>
              <a:t>53</a:t>
            </a:fld>
            <a:endParaRPr lang="en-US"/>
          </a:p>
        </p:txBody>
      </p:sp>
    </p:spTree>
    <p:extLst>
      <p:ext uri="{BB962C8B-B14F-4D97-AF65-F5344CB8AC3E}">
        <p14:creationId xmlns:p14="http://schemas.microsoft.com/office/powerpoint/2010/main" val="59776874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0291D18-4659-4470-9E79-D1AC771793C9}" type="slidenum">
              <a:rPr lang="en-US" smtClean="0"/>
              <a:t>54</a:t>
            </a:fld>
            <a:endParaRPr lang="en-US"/>
          </a:p>
        </p:txBody>
      </p:sp>
    </p:spTree>
    <p:extLst>
      <p:ext uri="{BB962C8B-B14F-4D97-AF65-F5344CB8AC3E}">
        <p14:creationId xmlns:p14="http://schemas.microsoft.com/office/powerpoint/2010/main" val="63159049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9095CD6-0A44-4E02-9A31-9477FA89C6CC}"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9998590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32B8548-015C-4D34-B965-6EAA61AD54AB}"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5007131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65175" y="1190625"/>
            <a:ext cx="5716588" cy="3216275"/>
          </a:xfrm>
        </p:spPr>
      </p:sp>
      <p:sp>
        <p:nvSpPr>
          <p:cNvPr id="6" name="Date Placeholder 5"/>
          <p:cNvSpPr>
            <a:spLocks noGrp="1"/>
          </p:cNvSpPr>
          <p:nvPr>
            <p:ph type="dt" idx="12"/>
          </p:nvPr>
        </p:nvSpPr>
        <p:spPr/>
        <p:txBody>
          <a:bodyPr/>
          <a:lstStyle/>
          <a:p>
            <a:pPr marL="0" marR="0" lvl="0" indent="0" algn="r" defTabSz="977837"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900" b="0" i="0" u="none" strike="noStrike" kern="0" cap="none" spc="0" normalizeH="0" baseline="0" noProof="0">
                <a:ln>
                  <a:noFill/>
                </a:ln>
                <a:solidFill>
                  <a:prstClr val="black"/>
                </a:solidFill>
                <a:effectLst/>
                <a:uLnTx/>
                <a:uFillTx/>
                <a:latin typeface="Calibri" panose="020F0502020204030204"/>
                <a:ea typeface="+mn-ea"/>
                <a:cs typeface="+mn-cs"/>
              </a:rPr>
              <a:pPr marL="0" marR="0" lvl="0" indent="0" algn="r" defTabSz="977837" rtl="0" eaLnBrk="1" fontAlgn="auto" latinLnBrk="0" hangingPunct="1">
                <a:lnSpc>
                  <a:spcPct val="100000"/>
                </a:lnSpc>
                <a:spcBef>
                  <a:spcPts val="0"/>
                </a:spcBef>
                <a:spcAft>
                  <a:spcPts val="0"/>
                </a:spcAft>
                <a:buClrTx/>
                <a:buSzTx/>
                <a:buFontTx/>
                <a:buNone/>
                <a:tabLst/>
                <a:defRPr/>
              </a:pPr>
              <a:t>4/6/2018 7:49 AM</a:t>
            </a:fld>
            <a:endParaRPr kumimoji="0" lang="en-US" sz="19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534633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837AA8C-D4E2-4F9C-8A87-D195A0950F39}" type="slidenum">
              <a:rPr lang="en-US" smtClean="0">
                <a:solidFill>
                  <a:prstClr val="black"/>
                </a:solidFill>
              </a:rPr>
              <a:pPr/>
              <a:t>58</a:t>
            </a:fld>
            <a:endParaRPr lang="en-US">
              <a:solidFill>
                <a:prstClr val="black"/>
              </a:solidFill>
            </a:endParaRPr>
          </a:p>
        </p:txBody>
      </p:sp>
    </p:spTree>
    <p:extLst>
      <p:ext uri="{BB962C8B-B14F-4D97-AF65-F5344CB8AC3E}">
        <p14:creationId xmlns:p14="http://schemas.microsoft.com/office/powerpoint/2010/main" val="143387146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From https://applied-data.science/solutions/</a:t>
            </a:r>
            <a:endParaRPr lang="en-US" dirty="0"/>
          </a:p>
        </p:txBody>
      </p:sp>
      <p:sp>
        <p:nvSpPr>
          <p:cNvPr id="4" name="Slide Number Placeholder 3"/>
          <p:cNvSpPr>
            <a:spLocks noGrp="1"/>
          </p:cNvSpPr>
          <p:nvPr>
            <p:ph type="sldNum" sz="quarter" idx="10"/>
          </p:nvPr>
        </p:nvSpPr>
        <p:spPr/>
        <p:txBody>
          <a:bodyPr/>
          <a:lstStyle/>
          <a:p>
            <a:fld id="{A0291D18-4659-4470-9E79-D1AC771793C9}" type="slidenum">
              <a:rPr lang="en-US" smtClean="0"/>
              <a:t>59</a:t>
            </a:fld>
            <a:endParaRPr lang="en-US"/>
          </a:p>
        </p:txBody>
      </p:sp>
    </p:spTree>
    <p:extLst>
      <p:ext uri="{BB962C8B-B14F-4D97-AF65-F5344CB8AC3E}">
        <p14:creationId xmlns:p14="http://schemas.microsoft.com/office/powerpoint/2010/main" val="32423932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b="1" kern="1200" dirty="0">
                <a:solidFill>
                  <a:schemeClr val="tx1"/>
                </a:solidFill>
                <a:effectLst/>
                <a:latin typeface="Segoe UI Light" pitchFamily="34" charset="0"/>
                <a:ea typeface="+mn-ea"/>
                <a:cs typeface="+mn-cs"/>
              </a:rPr>
              <a:t>Data is now the key strategic business asset.</a:t>
            </a:r>
            <a:r>
              <a:rPr lang="en-US" sz="1600" kern="1200" dirty="0">
                <a:solidFill>
                  <a:schemeClr val="tx1"/>
                </a:solidFill>
                <a:effectLst/>
                <a:latin typeface="Segoe UI Light" pitchFamily="34" charset="0"/>
                <a:ea typeface="+mn-ea"/>
                <a:cs typeface="+mn-cs"/>
              </a:rPr>
              <a:t> Everything that’s happening in the world around us - every purchase, upload, shipment, tweet,</a:t>
            </a:r>
            <a:r>
              <a:rPr lang="en-US" sz="1600" kern="1200" baseline="0" dirty="0">
                <a:solidFill>
                  <a:schemeClr val="tx1"/>
                </a:solidFill>
                <a:effectLst/>
                <a:latin typeface="Segoe UI Light" pitchFamily="34" charset="0"/>
                <a:ea typeface="+mn-ea"/>
                <a:cs typeface="+mn-cs"/>
              </a:rPr>
              <a:t> keystroke, sensor reading and customer interaction - </a:t>
            </a:r>
            <a:r>
              <a:rPr lang="en-US" sz="1600" kern="1200" dirty="0">
                <a:solidFill>
                  <a:schemeClr val="tx1"/>
                </a:solidFill>
                <a:effectLst/>
                <a:latin typeface="Segoe UI Light" pitchFamily="34" charset="0"/>
                <a:ea typeface="+mn-ea"/>
                <a:cs typeface="+mn-cs"/>
              </a:rPr>
              <a:t>is producing incredibly rich data that can help us create new experiences, new efficiencies, new business models and even new inventions. </a:t>
            </a:r>
          </a:p>
          <a:p>
            <a:pPr marL="0" marR="0" indent="0" algn="l" defTabSz="914400" rtl="0" eaLnBrk="1" fontAlgn="auto" latinLnBrk="0" hangingPunct="1">
              <a:lnSpc>
                <a:spcPct val="100000"/>
              </a:lnSpc>
              <a:spcBef>
                <a:spcPts val="0"/>
              </a:spcBef>
              <a:spcAft>
                <a:spcPts val="0"/>
              </a:spcAft>
              <a:buClrTx/>
              <a:buSzTx/>
              <a:buFontTx/>
              <a:buNone/>
              <a:tabLst/>
              <a:defRPr/>
            </a:pPr>
            <a:r>
              <a:rPr lang="en-US" sz="1600" kern="1200" baseline="0" dirty="0">
                <a:solidFill>
                  <a:schemeClr val="tx1"/>
                </a:solidFill>
                <a:effectLst/>
                <a:latin typeface="Segoe UI Light" pitchFamily="34" charset="0"/>
                <a:ea typeface="+mn-ea"/>
                <a:cs typeface="+mn-cs"/>
              </a:rPr>
              <a:t>H</a:t>
            </a:r>
            <a:r>
              <a:rPr lang="en-US" sz="1600" kern="1200" dirty="0">
                <a:solidFill>
                  <a:schemeClr val="tx1"/>
                </a:solidFill>
                <a:effectLst/>
                <a:latin typeface="Segoe UI Light" pitchFamily="34" charset="0"/>
                <a:ea typeface="+mn-ea"/>
                <a:cs typeface="+mn-cs"/>
              </a:rPr>
              <a:t>andling</a:t>
            </a:r>
            <a:r>
              <a:rPr lang="en-US" sz="1600" kern="1200" baseline="0" dirty="0">
                <a:solidFill>
                  <a:schemeClr val="tx1"/>
                </a:solidFill>
                <a:effectLst/>
                <a:latin typeface="Segoe UI Light" pitchFamily="34" charset="0"/>
                <a:ea typeface="+mn-ea"/>
                <a:cs typeface="+mn-cs"/>
              </a:rPr>
              <a:t> growing volumes of data is key, since there’s more and more of this strategic asset every day. </a:t>
            </a:r>
            <a:r>
              <a:rPr lang="en-US" sz="1600" u="none" kern="1200" dirty="0">
                <a:solidFill>
                  <a:srgbClr val="FF0000"/>
                </a:solidFill>
                <a:effectLst/>
                <a:latin typeface="+mn-lt"/>
                <a:ea typeface="+mn-ea"/>
                <a:cs typeface="+mn-cs"/>
              </a:rPr>
              <a:t>IDC projects that</a:t>
            </a:r>
            <a:r>
              <a:rPr lang="en-US" sz="1600" u="none" kern="1200" baseline="0" dirty="0">
                <a:solidFill>
                  <a:srgbClr val="FF0000"/>
                </a:solidFill>
                <a:effectLst/>
                <a:latin typeface="+mn-lt"/>
                <a:ea typeface="+mn-ea"/>
                <a:cs typeface="+mn-cs"/>
              </a:rPr>
              <a:t> </a:t>
            </a:r>
            <a:r>
              <a:rPr lang="en-US" sz="1600" b="1" u="none" kern="1200" baseline="0" dirty="0">
                <a:solidFill>
                  <a:srgbClr val="FF0000"/>
                </a:solidFill>
                <a:effectLst/>
                <a:latin typeface="+mn-lt"/>
                <a:ea typeface="+mn-ea"/>
                <a:cs typeface="+mn-cs"/>
              </a:rPr>
              <a:t>t</a:t>
            </a:r>
            <a:r>
              <a:rPr lang="en-US" sz="1600" b="1" u="none" kern="1200" dirty="0">
                <a:solidFill>
                  <a:srgbClr val="FF0000"/>
                </a:solidFill>
                <a:effectLst/>
                <a:latin typeface="+mn-lt"/>
                <a:ea typeface="+mn-ea"/>
                <a:cs typeface="+mn-cs"/>
              </a:rPr>
              <a:t>he digital universe will double every two years </a:t>
            </a:r>
            <a:r>
              <a:rPr lang="en-US" sz="1600" u="none" kern="1200" dirty="0">
                <a:solidFill>
                  <a:srgbClr val="FF0000"/>
                </a:solidFill>
                <a:effectLst/>
                <a:latin typeface="+mn-lt"/>
                <a:ea typeface="+mn-ea"/>
                <a:cs typeface="+mn-cs"/>
              </a:rPr>
              <a:t>between now and 2020,</a:t>
            </a:r>
            <a:r>
              <a:rPr lang="en-US" sz="1600" u="none" kern="1200" baseline="0" dirty="0">
                <a:solidFill>
                  <a:srgbClr val="FF0000"/>
                </a:solidFill>
                <a:effectLst/>
                <a:latin typeface="+mn-lt"/>
                <a:ea typeface="+mn-ea"/>
                <a:cs typeface="+mn-cs"/>
              </a:rPr>
              <a:t> </a:t>
            </a:r>
            <a:r>
              <a:rPr lang="en-US" sz="1600" u="none" kern="1200" dirty="0">
                <a:solidFill>
                  <a:srgbClr val="FF0000"/>
                </a:solidFill>
                <a:effectLst/>
                <a:latin typeface="+mn-lt"/>
                <a:ea typeface="+mn-ea"/>
                <a:cs typeface="+mn-cs"/>
              </a:rPr>
              <a:t>and will reach 20 zettabytes (ZB) by 2020. IDC also estimates there will be approximately </a:t>
            </a:r>
            <a:r>
              <a:rPr lang="en-US" sz="1600" b="0" u="none" kern="1200" dirty="0">
                <a:solidFill>
                  <a:srgbClr val="FF0000"/>
                </a:solidFill>
                <a:effectLst/>
                <a:latin typeface="+mn-lt"/>
                <a:ea typeface="+mn-ea"/>
                <a:cs typeface="+mn-cs"/>
              </a:rPr>
              <a:t>5,247 GB of data for every man, woman and child on earth in 2020. </a:t>
            </a:r>
            <a:endParaRPr lang="en-US" sz="1600" b="0" kern="1200" dirty="0">
              <a:solidFill>
                <a:schemeClr val="tx1"/>
              </a:solidFill>
              <a:effectLst/>
              <a:latin typeface="Segoe UI Light" pitchFamily="34" charset="0"/>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600" kern="1200" dirty="0">
              <a:solidFill>
                <a:schemeClr val="tx1"/>
              </a:solidFill>
              <a:effectLst/>
              <a:latin typeface="Segoe UI Light" pitchFamily="34" charset="0"/>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600" kern="1200" dirty="0">
                <a:solidFill>
                  <a:schemeClr val="tx1"/>
                </a:solidFill>
                <a:effectLst/>
                <a:latin typeface="Segoe UI Light" pitchFamily="34" charset="0"/>
                <a:ea typeface="+mn-ea"/>
                <a:cs typeface="+mn-cs"/>
              </a:rPr>
              <a:t>Leveraging this data can be the differentiator for your business. For example, IDC estimates companies that are leaders in using data assets to their advantage will </a:t>
            </a:r>
            <a:r>
              <a:rPr lang="en-US" sz="1600" b="1" kern="1200" dirty="0">
                <a:solidFill>
                  <a:schemeClr val="tx1"/>
                </a:solidFill>
                <a:effectLst/>
                <a:latin typeface="Segoe UI Light" pitchFamily="34" charset="0"/>
                <a:ea typeface="+mn-ea"/>
                <a:cs typeface="+mn-cs"/>
              </a:rPr>
              <a:t>capture $1.6 trillion more in business value </a:t>
            </a:r>
            <a:r>
              <a:rPr lang="en-US" sz="1600" kern="1200" dirty="0">
                <a:solidFill>
                  <a:schemeClr val="tx1"/>
                </a:solidFill>
                <a:effectLst/>
                <a:latin typeface="Segoe UI Light" pitchFamily="34" charset="0"/>
                <a:ea typeface="+mn-ea"/>
                <a:cs typeface="+mn-cs"/>
              </a:rPr>
              <a:t>than those that lag behind. And </a:t>
            </a:r>
            <a:r>
              <a:rPr lang="en-US" sz="1600" dirty="0"/>
              <a:t>Gartner predicts that by 2020,</a:t>
            </a:r>
            <a:r>
              <a:rPr lang="en-US" sz="1600" baseline="0" dirty="0"/>
              <a:t> </a:t>
            </a:r>
            <a:r>
              <a:rPr lang="en-US" sz="1600" b="1" baseline="0" dirty="0"/>
              <a:t>10%</a:t>
            </a:r>
            <a:r>
              <a:rPr lang="en-US" sz="1600" baseline="0" dirty="0"/>
              <a:t> </a:t>
            </a:r>
            <a:r>
              <a:rPr lang="en-US" sz="1600" b="1" baseline="0" dirty="0"/>
              <a:t>of organizations will have a highly profitable business unit </a:t>
            </a:r>
            <a:r>
              <a:rPr lang="en-US" sz="1600" baseline="0" dirty="0"/>
              <a:t>specifically for </a:t>
            </a:r>
            <a:r>
              <a:rPr lang="en-US" sz="1600" b="1" baseline="0" dirty="0"/>
              <a:t>productizing and commercializing their data.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600" b="1" kern="1200" baseline="0" dirty="0">
              <a:solidFill>
                <a:schemeClr val="tx1"/>
              </a:solidFill>
              <a:effectLst/>
              <a:latin typeface="Segoe UI Light" pitchFamily="34" charset="0"/>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600" b="1" kern="1200" dirty="0">
                <a:solidFill>
                  <a:schemeClr val="tx1"/>
                </a:solidFill>
                <a:effectLst/>
                <a:latin typeface="Segoe UI Light" pitchFamily="34" charset="0"/>
                <a:ea typeface="+mn-ea"/>
                <a:cs typeface="+mn-cs"/>
              </a:rPr>
              <a:t>While data is pervasive, the key </a:t>
            </a:r>
            <a:r>
              <a:rPr lang="en-US" sz="1600" b="1" kern="1200" dirty="0">
                <a:solidFill>
                  <a:schemeClr val="tx1"/>
                </a:solidFill>
                <a:effectLst/>
                <a:latin typeface="+mn-lt"/>
                <a:ea typeface="+mn-ea"/>
                <a:cs typeface="+mn-cs"/>
              </a:rPr>
              <a:t>is</a:t>
            </a:r>
            <a:r>
              <a:rPr lang="en-US" sz="1600" b="1" kern="1200" baseline="0" dirty="0">
                <a:solidFill>
                  <a:schemeClr val="tx1"/>
                </a:solidFill>
                <a:effectLst/>
                <a:latin typeface="+mn-lt"/>
                <a:ea typeface="+mn-ea"/>
                <a:cs typeface="+mn-cs"/>
              </a:rPr>
              <a:t> b</a:t>
            </a:r>
            <a:r>
              <a:rPr lang="en-US" sz="1600" b="1" kern="1200" dirty="0">
                <a:solidFill>
                  <a:schemeClr val="tx1"/>
                </a:solidFill>
                <a:effectLst/>
                <a:latin typeface="+mn-lt"/>
                <a:ea typeface="+mn-ea"/>
                <a:cs typeface="+mn-cs"/>
              </a:rPr>
              <a:t>eing able</a:t>
            </a:r>
            <a:r>
              <a:rPr lang="en-US" sz="1600" b="1" kern="1200" baseline="0" dirty="0">
                <a:solidFill>
                  <a:schemeClr val="tx1"/>
                </a:solidFill>
                <a:effectLst/>
                <a:latin typeface="+mn-lt"/>
                <a:ea typeface="+mn-ea"/>
                <a:cs typeface="+mn-cs"/>
              </a:rPr>
              <a:t> to do something meaningful with it</a:t>
            </a:r>
            <a:r>
              <a:rPr lang="en-US" sz="1600" kern="1200" baseline="0" dirty="0">
                <a:solidFill>
                  <a:schemeClr val="tx1"/>
                </a:solidFill>
                <a:effectLst/>
                <a:latin typeface="+mn-lt"/>
                <a:ea typeface="+mn-ea"/>
                <a:cs typeface="+mn-cs"/>
              </a:rPr>
              <a:t>. Unfortunately, </a:t>
            </a:r>
            <a:r>
              <a:rPr lang="en-US" sz="1600" kern="1200" dirty="0">
                <a:solidFill>
                  <a:schemeClr val="tx1"/>
                </a:solidFill>
                <a:effectLst/>
                <a:latin typeface="Segoe UI Light" pitchFamily="34" charset="0"/>
                <a:ea typeface="+mn-ea"/>
                <a:cs typeface="+mn-cs"/>
              </a:rPr>
              <a:t>actionable intelligence from big data is often elusive. To gain actionable intelligence, you need a way to harness the power of massive amounts of data</a:t>
            </a:r>
            <a:r>
              <a:rPr lang="en-US" sz="1600" kern="1200" baseline="0" dirty="0">
                <a:solidFill>
                  <a:schemeClr val="tx1"/>
                </a:solidFill>
                <a:effectLst/>
                <a:latin typeface="Segoe UI Light" pitchFamily="34" charset="0"/>
                <a:ea typeface="+mn-ea"/>
                <a:cs typeface="+mn-cs"/>
              </a:rPr>
              <a:t> – to manage it, apply advanced analytics to it and gain insights from it</a:t>
            </a:r>
            <a:r>
              <a:rPr lang="en-US" sz="1600" kern="1200" dirty="0">
                <a:solidFill>
                  <a:schemeClr val="tx1"/>
                </a:solidFill>
                <a:effectLst/>
                <a:latin typeface="Segoe UI Light" pitchFamily="34" charset="0"/>
                <a:ea typeface="+mn-ea"/>
                <a:cs typeface="+mn-cs"/>
              </a:rPr>
              <a:t>. </a:t>
            </a:r>
            <a:r>
              <a:rPr lang="en-US" sz="1600" kern="1200" dirty="0">
                <a:solidFill>
                  <a:schemeClr val="tx1"/>
                </a:solidFill>
                <a:effectLst/>
                <a:latin typeface="+mn-lt"/>
                <a:ea typeface="+mn-ea"/>
                <a:cs typeface="+mn-cs"/>
              </a:rPr>
              <a:t>By taking advantage of advanced analysis techniques like predictive and prescriptive analytics, you can derive not just insight but foresight,</a:t>
            </a:r>
            <a:r>
              <a:rPr lang="en-US" sz="1600" kern="1200" baseline="0" dirty="0">
                <a:solidFill>
                  <a:schemeClr val="tx1"/>
                </a:solidFill>
                <a:effectLst/>
                <a:latin typeface="+mn-lt"/>
                <a:ea typeface="+mn-ea"/>
                <a:cs typeface="+mn-cs"/>
              </a:rPr>
              <a:t> </a:t>
            </a:r>
            <a:r>
              <a:rPr lang="en-US" sz="1600" kern="1200" dirty="0">
                <a:solidFill>
                  <a:schemeClr val="tx1"/>
                </a:solidFill>
                <a:effectLst/>
                <a:latin typeface="+mn-lt"/>
                <a:ea typeface="+mn-ea"/>
                <a:cs typeface="+mn-cs"/>
              </a:rPr>
              <a:t>and identify what actions should be taken in order to drive better outcomes.</a:t>
            </a:r>
            <a:r>
              <a:rPr lang="en-US" sz="1600" kern="1200" baseline="0" dirty="0">
                <a:solidFill>
                  <a:schemeClr val="bg1"/>
                </a:solidFill>
                <a:effectLst/>
                <a:latin typeface="Segoe UI" panose="020B0502040204020203" pitchFamily="34" charset="0"/>
                <a:ea typeface="+mn-ea"/>
                <a:cs typeface="Times New Roman" panose="02020603050405020304" pitchFamily="18" charset="0"/>
              </a:rPr>
              <a:t> With this ability, </a:t>
            </a:r>
            <a:r>
              <a:rPr lang="en-US" sz="1600" kern="1200" dirty="0">
                <a:solidFill>
                  <a:schemeClr val="tx1"/>
                </a:solidFill>
                <a:effectLst/>
                <a:latin typeface="Segoe UI Light" pitchFamily="34" charset="0"/>
                <a:ea typeface="+mn-ea"/>
                <a:cs typeface="+mn-cs"/>
              </a:rPr>
              <a:t>you</a:t>
            </a:r>
            <a:r>
              <a:rPr lang="en-US" sz="1600" kern="1200" baseline="0" dirty="0">
                <a:solidFill>
                  <a:schemeClr val="tx1"/>
                </a:solidFill>
                <a:effectLst/>
                <a:latin typeface="Segoe UI Light" pitchFamily="34" charset="0"/>
                <a:ea typeface="+mn-ea"/>
                <a:cs typeface="+mn-cs"/>
              </a:rPr>
              <a:t> </a:t>
            </a:r>
            <a:r>
              <a:rPr lang="en-US" sz="1600" kern="1200" dirty="0">
                <a:solidFill>
                  <a:schemeClr val="tx1"/>
                </a:solidFill>
                <a:effectLst/>
                <a:latin typeface="Segoe UI Light" pitchFamily="34" charset="0"/>
                <a:ea typeface="+mn-ea"/>
                <a:cs typeface="+mn-cs"/>
              </a:rPr>
              <a:t>can move from seeing “what happened” and understanding “why it happened” to predicting “what will happen” and ultimately, knowing “what should I do.”</a:t>
            </a:r>
            <a:r>
              <a:rPr lang="en-US" sz="1600" kern="1200" baseline="0" dirty="0">
                <a:solidFill>
                  <a:schemeClr val="tx1"/>
                </a:solidFill>
                <a:effectLst/>
                <a:latin typeface="Segoe UI Light" pitchFamily="34" charset="0"/>
                <a:ea typeface="+mn-ea"/>
                <a:cs typeface="+mn-cs"/>
              </a:rPr>
              <a:t> This lets you move </a:t>
            </a:r>
            <a:r>
              <a:rPr lang="en-US" sz="1600" kern="1200" dirty="0">
                <a:solidFill>
                  <a:schemeClr val="tx1"/>
                </a:solidFill>
                <a:effectLst/>
                <a:latin typeface="Segoe UI Light" pitchFamily="34" charset="0"/>
                <a:ea typeface="+mn-ea"/>
                <a:cs typeface="+mn-cs"/>
              </a:rPr>
              <a:t>from manual, people-heavy decision-making to automated,</a:t>
            </a:r>
            <a:r>
              <a:rPr lang="en-US" sz="1600" kern="1200" baseline="0" dirty="0">
                <a:solidFill>
                  <a:schemeClr val="tx1"/>
                </a:solidFill>
                <a:effectLst/>
                <a:latin typeface="Segoe UI Light" pitchFamily="34" charset="0"/>
                <a:ea typeface="+mn-ea"/>
                <a:cs typeface="+mn-cs"/>
              </a:rPr>
              <a:t> </a:t>
            </a:r>
            <a:r>
              <a:rPr lang="en-US" sz="1600" kern="1200" dirty="0">
                <a:solidFill>
                  <a:schemeClr val="tx1"/>
                </a:solidFill>
                <a:effectLst/>
                <a:latin typeface="Segoe UI Light" pitchFamily="34" charset="0"/>
                <a:ea typeface="+mn-ea"/>
                <a:cs typeface="+mn-cs"/>
              </a:rPr>
              <a:t>machine-assisted decisions that accelerate business and aid competitive advantage. </a:t>
            </a:r>
            <a:r>
              <a:rPr lang="en-US" sz="1600" kern="1200" baseline="0" dirty="0">
                <a:solidFill>
                  <a:schemeClr val="tx1"/>
                </a:solidFill>
                <a:effectLst/>
                <a:latin typeface="Segoe UI Light" pitchFamily="34" charset="0"/>
                <a:ea typeface="+mn-ea"/>
                <a:cs typeface="+mn-cs"/>
              </a:rPr>
              <a: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600" dirty="0">
              <a:solidFill>
                <a:schemeClr val="bg1"/>
              </a:solidFill>
              <a:latin typeface="Segoe UI" panose="020B0502040204020203" pitchFamily="34" charset="0"/>
              <a:ea typeface="Segoe UI" panose="020B0502040204020203" pitchFamily="34" charset="0"/>
              <a:cs typeface="Times New Roman" panose="02020603050405020304" pitchFamily="18" charset="0"/>
            </a:endParaRPr>
          </a:p>
          <a:p>
            <a:r>
              <a:rPr lang="en-US" sz="1600" dirty="0" smtClean="0">
                <a:solidFill>
                  <a:schemeClr val="bg1"/>
                </a:solidFill>
                <a:latin typeface="Segoe UI" panose="020B0502040204020203" pitchFamily="34" charset="0"/>
                <a:ea typeface="Segoe UI" panose="020B0502040204020203" pitchFamily="34" charset="0"/>
                <a:cs typeface="Times New Roman" panose="02020603050405020304" pitchFamily="18" charset="0"/>
              </a:rPr>
              <a:t>-------------------------------------------</a:t>
            </a:r>
            <a:endParaRPr lang="en-US" sz="1600" b="1" kern="1200" dirty="0">
              <a:solidFill>
                <a:schemeClr val="tx1"/>
              </a:solidFill>
              <a:effectLst/>
              <a:latin typeface="+mn-lt"/>
              <a:ea typeface="+mn-ea"/>
              <a:cs typeface="+mn-cs"/>
            </a:endParaRPr>
          </a:p>
          <a:p>
            <a:pPr lvl="0" fontAlgn="ctr"/>
            <a:r>
              <a:rPr lang="en-US" sz="1600" b="1" i="1" kern="1200" dirty="0">
                <a:solidFill>
                  <a:schemeClr val="tx1"/>
                </a:solidFill>
                <a:effectLst/>
                <a:latin typeface="+mn-lt"/>
                <a:ea typeface="+mn-ea"/>
                <a:cs typeface="+mn-cs"/>
              </a:rPr>
              <a:t>Statistics</a:t>
            </a:r>
            <a:r>
              <a:rPr lang="en-US" sz="1600" b="1" i="1" kern="1200" baseline="0" dirty="0">
                <a:solidFill>
                  <a:schemeClr val="tx1"/>
                </a:solidFill>
                <a:effectLst/>
                <a:latin typeface="+mn-lt"/>
                <a:ea typeface="+mn-ea"/>
                <a:cs typeface="+mn-cs"/>
              </a:rPr>
              <a:t> </a:t>
            </a:r>
            <a:r>
              <a:rPr lang="en-US" sz="1600" b="1" i="1" kern="1200" dirty="0">
                <a:solidFill>
                  <a:schemeClr val="tx1"/>
                </a:solidFill>
                <a:effectLst/>
                <a:latin typeface="+mn-lt"/>
                <a:ea typeface="+mn-ea"/>
                <a:cs typeface="+mn-cs"/>
              </a:rPr>
              <a:t>sources: </a:t>
            </a:r>
          </a:p>
          <a:p>
            <a:pPr lvl="0" fontAlgn="ctr"/>
            <a:r>
              <a:rPr lang="en-US" sz="1600" b="0" kern="1200" dirty="0">
                <a:solidFill>
                  <a:schemeClr val="tx1"/>
                </a:solidFill>
                <a:effectLst/>
                <a:latin typeface="+mn-lt"/>
                <a:ea typeface="+mn-ea"/>
                <a:cs typeface="+mn-cs"/>
              </a:rPr>
              <a:t>1) </a:t>
            </a:r>
            <a:r>
              <a:rPr lang="en-US" sz="1200" u="none" kern="1200" dirty="0">
                <a:solidFill>
                  <a:srgbClr val="FF0000"/>
                </a:solidFill>
                <a:effectLst/>
                <a:latin typeface="+mn-lt"/>
                <a:ea typeface="+mn-ea"/>
                <a:cs typeface="+mn-cs"/>
              </a:rPr>
              <a:t>IDC projects that</a:t>
            </a:r>
            <a:r>
              <a:rPr lang="en-US" sz="1200" u="none" kern="1200" baseline="0" dirty="0">
                <a:solidFill>
                  <a:srgbClr val="FF0000"/>
                </a:solidFill>
                <a:effectLst/>
                <a:latin typeface="+mn-lt"/>
                <a:ea typeface="+mn-ea"/>
                <a:cs typeface="+mn-cs"/>
              </a:rPr>
              <a:t> </a:t>
            </a:r>
            <a:r>
              <a:rPr lang="en-US" sz="1200" b="0" u="none" kern="1200" baseline="0" dirty="0">
                <a:solidFill>
                  <a:srgbClr val="FF0000"/>
                </a:solidFill>
                <a:effectLst/>
                <a:latin typeface="+mn-lt"/>
                <a:ea typeface="+mn-ea"/>
                <a:cs typeface="+mn-cs"/>
              </a:rPr>
              <a:t>t</a:t>
            </a:r>
            <a:r>
              <a:rPr lang="en-US" sz="1200" b="0" u="none" kern="1200" dirty="0">
                <a:solidFill>
                  <a:srgbClr val="FF0000"/>
                </a:solidFill>
                <a:effectLst/>
                <a:latin typeface="+mn-lt"/>
                <a:ea typeface="+mn-ea"/>
                <a:cs typeface="+mn-cs"/>
              </a:rPr>
              <a:t>he digital universe will double every two years </a:t>
            </a:r>
            <a:r>
              <a:rPr lang="en-US" sz="1200" u="none" kern="1200" dirty="0">
                <a:solidFill>
                  <a:srgbClr val="FF0000"/>
                </a:solidFill>
                <a:effectLst/>
                <a:latin typeface="+mn-lt"/>
                <a:ea typeface="+mn-ea"/>
                <a:cs typeface="+mn-cs"/>
              </a:rPr>
              <a:t>between now and 2020,</a:t>
            </a:r>
            <a:r>
              <a:rPr lang="en-US" sz="1200" u="none" kern="1200" baseline="0" dirty="0">
                <a:solidFill>
                  <a:srgbClr val="FF0000"/>
                </a:solidFill>
                <a:effectLst/>
                <a:latin typeface="+mn-lt"/>
                <a:ea typeface="+mn-ea"/>
                <a:cs typeface="+mn-cs"/>
              </a:rPr>
              <a:t> </a:t>
            </a:r>
            <a:r>
              <a:rPr lang="en-US" sz="1200" u="none" kern="1200" dirty="0">
                <a:solidFill>
                  <a:srgbClr val="FF0000"/>
                </a:solidFill>
                <a:effectLst/>
                <a:latin typeface="+mn-lt"/>
                <a:ea typeface="+mn-ea"/>
                <a:cs typeface="+mn-cs"/>
              </a:rPr>
              <a:t>and will reach 20 zettabytes (ZB) by 2020. IDC also believes there will be approximately 5,247 GB of data for every man, woman and child on earth in 2020</a:t>
            </a:r>
          </a:p>
          <a:p>
            <a:r>
              <a:rPr lang="en-US" sz="1200" b="1" u="none" kern="1200" dirty="0">
                <a:solidFill>
                  <a:srgbClr val="FF0000"/>
                </a:solidFill>
                <a:effectLst/>
                <a:latin typeface="+mn-lt"/>
                <a:ea typeface="+mn-ea"/>
                <a:cs typeface="+mn-cs"/>
              </a:rPr>
              <a:t>Source: </a:t>
            </a:r>
            <a:r>
              <a:rPr lang="en-US" sz="1200" b="0" u="none" kern="1200" dirty="0">
                <a:solidFill>
                  <a:srgbClr val="FF0000"/>
                </a:solidFill>
                <a:effectLst/>
                <a:latin typeface="+mn-lt"/>
                <a:ea typeface="+mn-ea"/>
                <a:cs typeface="+mn-cs"/>
              </a:rPr>
              <a:t>EMC Digital Universe Study, with research and analysis</a:t>
            </a:r>
            <a:r>
              <a:rPr lang="en-US" sz="1200" b="0" u="none" kern="1200" baseline="0" dirty="0">
                <a:solidFill>
                  <a:srgbClr val="FF0000"/>
                </a:solidFill>
                <a:effectLst/>
                <a:latin typeface="+mn-lt"/>
                <a:ea typeface="+mn-ea"/>
                <a:cs typeface="+mn-cs"/>
              </a:rPr>
              <a:t> by IDC. </a:t>
            </a:r>
            <a:r>
              <a:rPr lang="en-US" sz="1200" b="0" u="none" kern="1200" dirty="0">
                <a:solidFill>
                  <a:srgbClr val="FF0000"/>
                </a:solidFill>
                <a:effectLst/>
                <a:latin typeface="+mn-lt"/>
                <a:ea typeface="+mn-ea"/>
                <a:cs typeface="+mn-cs"/>
              </a:rPr>
              <a:t>April 2014.</a:t>
            </a:r>
            <a:r>
              <a:rPr lang="en-US" sz="1200" b="0" u="none" kern="1200" baseline="0" dirty="0">
                <a:solidFill>
                  <a:srgbClr val="FF0000"/>
                </a:solidFill>
                <a:effectLst/>
                <a:latin typeface="+mn-lt"/>
                <a:ea typeface="+mn-ea"/>
                <a:cs typeface="+mn-cs"/>
              </a:rPr>
              <a:t> </a:t>
            </a:r>
            <a:r>
              <a:rPr lang="en-US" sz="1200" b="0" u="none" kern="1200" dirty="0">
                <a:solidFill>
                  <a:srgbClr val="FF0000"/>
                </a:solidFill>
                <a:effectLst/>
                <a:latin typeface="+mn-lt"/>
                <a:ea typeface="+mn-ea"/>
                <a:cs typeface="+mn-cs"/>
              </a:rPr>
              <a:t>http://www.emc.com/leadership/digital-universe/2014iview/index.htm</a:t>
            </a:r>
            <a:endParaRPr lang="en-US" sz="1600" b="0" u="none" dirty="0"/>
          </a:p>
          <a:p>
            <a:pPr lvl="0" fontAlgn="ctr"/>
            <a:endParaRPr lang="en-US" sz="1200" kern="1200" dirty="0">
              <a:solidFill>
                <a:schemeClr val="tx1"/>
              </a:solidFill>
              <a:effectLst/>
              <a:latin typeface="+mn-lt"/>
              <a:ea typeface="+mn-ea"/>
              <a:cs typeface="+mn-cs"/>
            </a:endParaRPr>
          </a:p>
          <a:p>
            <a:pPr lvl="0" fontAlgn="ctr"/>
            <a:r>
              <a:rPr lang="en-US" sz="1200" kern="1200" dirty="0">
                <a:solidFill>
                  <a:schemeClr val="tx1"/>
                </a:solidFill>
                <a:effectLst/>
                <a:latin typeface="+mn-lt"/>
                <a:ea typeface="+mn-ea"/>
                <a:cs typeface="+mn-cs"/>
              </a:rPr>
              <a:t>2)</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IDC estimates companies that are leaders in using data assets to their advantage will capture $1.6 trillion more in business value than those that lag behind.</a:t>
            </a:r>
            <a:endParaRPr lang="en-US" sz="1200" kern="1200" baseline="0" dirty="0">
              <a:solidFill>
                <a:schemeClr val="tx1"/>
              </a:solidFill>
              <a:effectLst/>
              <a:latin typeface="+mn-lt"/>
              <a:ea typeface="+mn-ea"/>
              <a:cs typeface="+mn-cs"/>
            </a:endParaRPr>
          </a:p>
          <a:p>
            <a:pPr lvl="0" fontAlgn="ctr"/>
            <a:r>
              <a:rPr lang="en-US" sz="1200" b="1" kern="1200" baseline="0" dirty="0">
                <a:solidFill>
                  <a:schemeClr val="tx1"/>
                </a:solidFill>
                <a:effectLst/>
                <a:latin typeface="+mn-lt"/>
                <a:ea typeface="+mn-ea"/>
                <a:cs typeface="+mn-cs"/>
              </a:rPr>
              <a:t>Source: </a:t>
            </a:r>
            <a:r>
              <a:rPr lang="en-US" sz="1200" kern="1200" dirty="0">
                <a:solidFill>
                  <a:schemeClr val="tx1"/>
                </a:solidFill>
                <a:effectLst/>
                <a:latin typeface="+mn-lt"/>
                <a:ea typeface="+mn-ea"/>
                <a:cs typeface="+mn-cs"/>
              </a:rPr>
              <a:t>IDC White Paper | Capturing the $1.6 Trillion Data Dividend, Document #248459. © 2014 IDC |</a:t>
            </a:r>
            <a:r>
              <a:rPr lang="en-US" sz="1200" kern="1200" baseline="0" dirty="0">
                <a:solidFill>
                  <a:schemeClr val="tx1"/>
                </a:solidFill>
                <a:effectLst/>
                <a:latin typeface="+mn-lt"/>
                <a:ea typeface="+mn-ea"/>
                <a:cs typeface="+mn-cs"/>
              </a:rPr>
              <a:t> https://azure.microsoft.com/en-us/blog/announcing-cortana-analytics-suite-and-new-partner-investments-at-wpc-2015/?WT.mc_ID=NEWS_EPG_Spain_SEP15</a:t>
            </a:r>
            <a:endParaRPr lang="en-US" sz="1200" kern="1200" dirty="0">
              <a:solidFill>
                <a:schemeClr val="tx1"/>
              </a:solidFill>
              <a:effectLst/>
              <a:latin typeface="+mn-lt"/>
              <a:ea typeface="+mn-ea"/>
              <a:cs typeface="+mn-cs"/>
            </a:endParaRPr>
          </a:p>
          <a:p>
            <a:pPr lvl="0" fontAlgn="ctr"/>
            <a:endParaRPr lang="en-US" sz="1400" kern="1200" dirty="0">
              <a:solidFill>
                <a:schemeClr val="tx1"/>
              </a:solidFill>
              <a:effectLst/>
              <a:latin typeface="+mn-lt"/>
              <a:ea typeface="+mn-ea"/>
              <a:cs typeface="+mn-cs"/>
            </a:endParaRPr>
          </a:p>
          <a:p>
            <a:r>
              <a:rPr lang="en-US" sz="1600" dirty="0"/>
              <a:t>3) </a:t>
            </a:r>
            <a:r>
              <a:rPr lang="en-US" sz="1600" dirty="0">
                <a:solidFill>
                  <a:schemeClr val="accent3">
                    <a:lumMod val="75000"/>
                  </a:schemeClr>
                </a:solidFill>
              </a:rPr>
              <a:t>Gartner predicts that by 2020,</a:t>
            </a:r>
            <a:r>
              <a:rPr lang="en-US" sz="1600" baseline="0" dirty="0">
                <a:solidFill>
                  <a:schemeClr val="accent3">
                    <a:lumMod val="75000"/>
                  </a:schemeClr>
                </a:solidFill>
              </a:rPr>
              <a:t> </a:t>
            </a:r>
            <a:r>
              <a:rPr lang="en-US" sz="1600" b="1" baseline="0" dirty="0">
                <a:solidFill>
                  <a:schemeClr val="accent3">
                    <a:lumMod val="75000"/>
                  </a:schemeClr>
                </a:solidFill>
              </a:rPr>
              <a:t>10%</a:t>
            </a:r>
            <a:r>
              <a:rPr lang="en-US" sz="1600" baseline="0" dirty="0">
                <a:solidFill>
                  <a:schemeClr val="accent3">
                    <a:lumMod val="75000"/>
                  </a:schemeClr>
                </a:solidFill>
              </a:rPr>
              <a:t> of organizations will have a highly profitable business unit specifically for productizing and commercializing their data</a:t>
            </a:r>
          </a:p>
          <a:p>
            <a:r>
              <a:rPr lang="en-US" sz="1600" b="1" baseline="0" dirty="0"/>
              <a:t>Source: </a:t>
            </a:r>
            <a:r>
              <a:rPr lang="en-US" sz="1600" dirty="0"/>
              <a:t>http://www.gartner.com/binaries/content/assets/events/keywords/business-intelligence/bi10a/biaim-summit-2016_gartner-opening-keynote.pdf</a:t>
            </a:r>
          </a:p>
        </p:txBody>
      </p:sp>
      <p:sp>
        <p:nvSpPr>
          <p:cNvPr id="4" name="Slide Number Placeholder 3"/>
          <p:cNvSpPr>
            <a:spLocks noGrp="1"/>
          </p:cNvSpPr>
          <p:nvPr>
            <p:ph type="sldNum" sz="quarter" idx="10"/>
          </p:nvPr>
        </p:nvSpPr>
        <p:spPr/>
        <p:txBody>
          <a:bodyPr/>
          <a:lstStyle/>
          <a:p>
            <a:fld id="{96CD5F8F-46C9-46A5-9E1B-00B0A72B40BF}" type="slidenum">
              <a:rPr lang="en-US" smtClean="0"/>
              <a:t>6</a:t>
            </a:fld>
            <a:endParaRPr lang="en-US"/>
          </a:p>
        </p:txBody>
      </p:sp>
    </p:spTree>
    <p:extLst>
      <p:ext uri="{BB962C8B-B14F-4D97-AF65-F5344CB8AC3E}">
        <p14:creationId xmlns:p14="http://schemas.microsoft.com/office/powerpoint/2010/main" val="26371982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Getting</a:t>
            </a:r>
            <a:r>
              <a:rPr lang="en-US" baseline="0" dirty="0" smtClean="0"/>
              <a:t> ahead by leveraging Big Data, the cloud and intelligence can take a number of forms. </a:t>
            </a:r>
            <a:endParaRPr lang="en-US" sz="1200" kern="1200" dirty="0" smtClean="0">
              <a:solidFill>
                <a:schemeClr val="tx1"/>
              </a:solidFill>
              <a:effectLst/>
              <a:latin typeface="Segoe UI Light" pitchFamily="34" charset="0"/>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Segoe UI Light" pitchFamily="34" charset="0"/>
                <a:ea typeface="+mn-ea"/>
                <a:cs typeface="+mn-cs"/>
              </a:rPr>
              <a:t>If</a:t>
            </a:r>
            <a:r>
              <a:rPr lang="en-US" sz="1200" kern="1200" baseline="0" dirty="0" smtClean="0">
                <a:solidFill>
                  <a:schemeClr val="tx1"/>
                </a:solidFill>
                <a:effectLst/>
                <a:latin typeface="Segoe UI Light" pitchFamily="34" charset="0"/>
                <a:ea typeface="+mn-ea"/>
                <a:cs typeface="+mn-cs"/>
              </a:rPr>
              <a:t> you’re interested in gaining </a:t>
            </a:r>
            <a:r>
              <a:rPr lang="en-US" sz="1200" kern="1200" dirty="0" smtClean="0">
                <a:solidFill>
                  <a:schemeClr val="tx1"/>
                </a:solidFill>
                <a:effectLst/>
                <a:latin typeface="Segoe UI Light" pitchFamily="34" charset="0"/>
                <a:ea typeface="+mn-ea"/>
                <a:cs typeface="+mn-cs"/>
              </a:rPr>
              <a:t>some of that $1.6 trillion in business value by leveraging data assets</a:t>
            </a:r>
            <a:r>
              <a:rPr lang="en-US" sz="1200" kern="1200" baseline="0" dirty="0" smtClean="0">
                <a:solidFill>
                  <a:schemeClr val="tx1"/>
                </a:solidFill>
                <a:effectLst/>
                <a:latin typeface="Segoe UI Light" pitchFamily="34" charset="0"/>
                <a:ea typeface="+mn-ea"/>
                <a:cs typeface="+mn-cs"/>
              </a:rPr>
              <a:t>, it starts with understanding the data your organization has and what it can be used for.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Segoe UI Light" pitchFamily="34" charset="0"/>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effectLst/>
                <a:latin typeface="Segoe UI Light" pitchFamily="34" charset="0"/>
                <a:ea typeface="+mn-ea"/>
                <a:cs typeface="+mn-cs"/>
              </a:rPr>
              <a:t>These can be a useful starting point as you consider how your organization could benefit.  </a:t>
            </a:r>
            <a:endParaRPr lang="en-US" baseline="0" dirty="0" smtClean="0"/>
          </a:p>
          <a:p>
            <a:endParaRPr lang="en-US" baseline="0" dirty="0" smtClean="0"/>
          </a:p>
          <a:p>
            <a:r>
              <a:rPr lang="en-US" baseline="0" dirty="0" smtClean="0"/>
              <a:t>Here are a few examples of what companies are doing to stay ahead:</a:t>
            </a:r>
          </a:p>
          <a:p>
            <a:pPr marL="171450" indent="-171450">
              <a:buFont typeface="Arial" panose="020B0604020202020204" pitchFamily="34" charset="0"/>
              <a:buChar char="•"/>
            </a:pPr>
            <a:r>
              <a:rPr lang="en-US" baseline="0" dirty="0" smtClean="0"/>
              <a:t>They are gaining </a:t>
            </a:r>
            <a:r>
              <a:rPr lang="en-US" b="1" baseline="0" dirty="0" smtClean="0"/>
              <a:t>better visibility into their businesses </a:t>
            </a:r>
            <a:r>
              <a:rPr lang="en-US" baseline="0" dirty="0" smtClean="0"/>
              <a:t>and </a:t>
            </a:r>
            <a:r>
              <a:rPr lang="en-US" b="1" baseline="0" dirty="0" smtClean="0"/>
              <a:t>making better predictions</a:t>
            </a:r>
          </a:p>
          <a:p>
            <a:pPr marL="628650" lvl="1" indent="-171450">
              <a:buFont typeface="Arial" panose="020B0604020202020204" pitchFamily="34" charset="0"/>
              <a:buChar char="•"/>
            </a:pPr>
            <a:r>
              <a:rPr lang="en-US" b="1" baseline="0" dirty="0" smtClean="0"/>
              <a:t>In manufacturing, </a:t>
            </a:r>
            <a:r>
              <a:rPr lang="en-US" b="0" baseline="0" dirty="0" smtClean="0"/>
              <a:t>this can involve using remote monitoring to know exactly what’s going on with equipment at customer sites or in remote locations</a:t>
            </a:r>
          </a:p>
          <a:p>
            <a:pPr marL="628650" lvl="1" indent="-171450">
              <a:buFont typeface="Arial" panose="020B0604020202020204" pitchFamily="34" charset="0"/>
              <a:buChar char="•"/>
            </a:pPr>
            <a:r>
              <a:rPr lang="en-US" b="1" baseline="0" dirty="0" smtClean="0"/>
              <a:t>In retail</a:t>
            </a:r>
            <a:r>
              <a:rPr lang="en-US" b="0" baseline="0" dirty="0" smtClean="0"/>
              <a:t>, this involves optimizing demand forecasting to better predict what customer demand will look like next season, or next year. </a:t>
            </a:r>
          </a:p>
          <a:p>
            <a:pPr marL="628650" lvl="1" indent="-171450">
              <a:buFont typeface="Arial" panose="020B0604020202020204" pitchFamily="34" charset="0"/>
              <a:buChar char="•"/>
            </a:pPr>
            <a:r>
              <a:rPr lang="en-US" b="1" baseline="0" dirty="0" smtClean="0"/>
              <a:t>In financial services or other areas </a:t>
            </a:r>
            <a:r>
              <a:rPr lang="en-US" b="0" baseline="0" dirty="0" smtClean="0"/>
              <a:t>where risk-mitigation is needed, it might involve pinpointing signs of fraud more effectively</a:t>
            </a:r>
          </a:p>
          <a:p>
            <a:pPr marL="171450" indent="-171450">
              <a:buFont typeface="Arial" panose="020B0604020202020204" pitchFamily="34" charset="0"/>
              <a:buChar char="•"/>
            </a:pPr>
            <a:r>
              <a:rPr lang="en-US" b="0" baseline="0" dirty="0" smtClean="0"/>
              <a:t>They are using advanced analytics to e</a:t>
            </a:r>
            <a:r>
              <a:rPr lang="en-US" baseline="0" dirty="0" smtClean="0"/>
              <a:t>nsure </a:t>
            </a:r>
            <a:r>
              <a:rPr lang="en-US" b="1" baseline="0" dirty="0" smtClean="0"/>
              <a:t>materials, parts and products are optimally distributed to the right places at the right times</a:t>
            </a:r>
          </a:p>
          <a:p>
            <a:pPr marL="628650" lvl="1" indent="-171450">
              <a:buFont typeface="Arial" panose="020B0604020202020204" pitchFamily="34" charset="0"/>
              <a:buChar char="•"/>
            </a:pPr>
            <a:r>
              <a:rPr lang="en-US" b="1" baseline="0" dirty="0" smtClean="0"/>
              <a:t>In manufacturing, </a:t>
            </a:r>
            <a:r>
              <a:rPr lang="en-US" b="0" baseline="0" dirty="0" smtClean="0"/>
              <a:t>this may involve optimizing the supply chain, making sure parts are on hand in the right warehouses and at the right suppliers given historical patterns </a:t>
            </a:r>
          </a:p>
          <a:p>
            <a:pPr marL="628650" lvl="1" indent="-171450">
              <a:buFont typeface="Arial" panose="020B0604020202020204" pitchFamily="34" charset="0"/>
              <a:buChar char="•"/>
            </a:pPr>
            <a:r>
              <a:rPr lang="en-US" b="1" baseline="0" dirty="0" smtClean="0"/>
              <a:t>In retail</a:t>
            </a:r>
            <a:r>
              <a:rPr lang="en-US" b="0" baseline="0" dirty="0" smtClean="0"/>
              <a:t>, this involves more precisely managing inventory and ensuring it goes to the right place the first time, which preserves margins by reducing the need to ship inventory elsewhere. If a customer looks at a product online, then comes into a store to purchase it, the retailer can have advance warning and be prepared with the item in stock (or know where it is in a nearby store) </a:t>
            </a:r>
          </a:p>
          <a:p>
            <a:pPr marL="628650" lvl="1" indent="-171450">
              <a:buFont typeface="Arial" panose="020B0604020202020204" pitchFamily="34" charset="0"/>
              <a:buChar char="•"/>
            </a:pPr>
            <a:r>
              <a:rPr lang="en-US" b="0" baseline="0" dirty="0" smtClean="0"/>
              <a:t>These are both examples of </a:t>
            </a:r>
            <a:r>
              <a:rPr lang="en-US" b="1" baseline="0" dirty="0" smtClean="0"/>
              <a:t>better optimizing the marketing mix </a:t>
            </a:r>
            <a:r>
              <a:rPr lang="en-US" b="0" baseline="0" dirty="0" smtClean="0"/>
              <a:t>– using advanced analytics and intelligence to ensure the right product is in the right place, at the right price</a:t>
            </a:r>
          </a:p>
          <a:p>
            <a:pPr marL="628650" lvl="1" indent="-171450">
              <a:buFont typeface="Arial" panose="020B0604020202020204" pitchFamily="34" charset="0"/>
              <a:buChar char="•"/>
            </a:pPr>
            <a:r>
              <a:rPr lang="en-US" b="1" baseline="0" dirty="0" smtClean="0"/>
              <a:t>Across industries</a:t>
            </a:r>
            <a:r>
              <a:rPr lang="en-US" b="0" baseline="0" dirty="0" smtClean="0"/>
              <a:t>, getting the right items to the right places contributes to </a:t>
            </a:r>
            <a:r>
              <a:rPr lang="en-US" sz="1200" b="1" kern="1200" baseline="0" dirty="0" smtClean="0">
                <a:solidFill>
                  <a:schemeClr val="tx1"/>
                </a:solidFill>
                <a:effectLst/>
                <a:latin typeface="+mn-lt"/>
                <a:ea typeface="+mn-ea"/>
                <a:cs typeface="+mn-cs"/>
              </a:rPr>
              <a:t>o</a:t>
            </a:r>
            <a:r>
              <a:rPr lang="en-US" sz="1200" b="1" kern="1200" dirty="0" smtClean="0">
                <a:solidFill>
                  <a:schemeClr val="tx1"/>
                </a:solidFill>
                <a:effectLst/>
                <a:latin typeface="+mn-lt"/>
                <a:ea typeface="+mn-ea"/>
                <a:cs typeface="+mn-cs"/>
              </a:rPr>
              <a:t>perational efficiency </a:t>
            </a:r>
            <a:r>
              <a:rPr lang="en-US" sz="1200" b="0" kern="1200" dirty="0" smtClean="0">
                <a:solidFill>
                  <a:schemeClr val="tx1"/>
                </a:solidFill>
                <a:effectLst/>
                <a:latin typeface="+mn-lt"/>
                <a:ea typeface="+mn-ea"/>
                <a:cs typeface="+mn-cs"/>
              </a:rPr>
              <a:t>objectives</a:t>
            </a:r>
          </a:p>
          <a:p>
            <a:pPr marL="171450" indent="-171450">
              <a:buFont typeface="Arial" panose="020B0604020202020204" pitchFamily="34" charset="0"/>
              <a:buChar char="•"/>
            </a:pPr>
            <a:r>
              <a:rPr lang="en-US" b="1" baseline="0" dirty="0" smtClean="0"/>
              <a:t>Offering customers what they want, when they want it, </a:t>
            </a:r>
            <a:r>
              <a:rPr lang="en-US" baseline="0" dirty="0" smtClean="0"/>
              <a:t>using advanced analytics to develop deep, 360-degree view of customers and deliver </a:t>
            </a:r>
            <a:r>
              <a:rPr lang="en-US" b="1" baseline="0" dirty="0" smtClean="0"/>
              <a:t>personalized experiences</a:t>
            </a:r>
          </a:p>
          <a:p>
            <a:pPr marL="628650" lvl="1" indent="-171450">
              <a:buFont typeface="Arial" panose="020B0604020202020204" pitchFamily="34" charset="0"/>
              <a:buChar char="•"/>
            </a:pPr>
            <a:r>
              <a:rPr lang="en-US" b="1" baseline="0" dirty="0" smtClean="0"/>
              <a:t>In manufacturing, </a:t>
            </a:r>
            <a:r>
              <a:rPr lang="en-US" b="0" baseline="0" dirty="0" smtClean="0"/>
              <a:t>this may involve tracking a customer’s use of a particular product, identifying wear patterns, offering advice on how to make the product last longer, and offering targeted promotions on replacement parts. This enables manufacturers to anticipate what customers need before they even ask. </a:t>
            </a:r>
          </a:p>
          <a:p>
            <a:pPr marL="628650" lvl="1" indent="-171450">
              <a:buFont typeface="Arial" panose="020B0604020202020204" pitchFamily="34" charset="0"/>
              <a:buChar char="•"/>
            </a:pPr>
            <a:r>
              <a:rPr lang="en-US" b="1" baseline="0" dirty="0" smtClean="0"/>
              <a:t>In retail</a:t>
            </a:r>
            <a:r>
              <a:rPr lang="en-US" b="0" baseline="0" dirty="0" smtClean="0"/>
              <a:t>, this can involve tracking every customer interaction and purchase, whether in-store, online, via social media, via a mobile app or other channels. Assembling a picture of the customer in this way helps retailers better predict what customers are looking for, and can offer targeted promotions and offers.</a:t>
            </a:r>
          </a:p>
          <a:p>
            <a:pPr marL="628650" lvl="1" indent="-171450">
              <a:buFont typeface="Arial" panose="020B0604020202020204" pitchFamily="34" charset="0"/>
              <a:buChar char="•"/>
            </a:pPr>
            <a:r>
              <a:rPr lang="en-US" b="1" baseline="0" dirty="0" smtClean="0"/>
              <a:t>In financial services</a:t>
            </a:r>
            <a:r>
              <a:rPr lang="en-US" b="0" baseline="0" dirty="0" smtClean="0"/>
              <a:t>, this might involve making more tailored product recommendations based on customer information from across channels -  from detailed demographics to social media interactions. </a:t>
            </a:r>
          </a:p>
          <a:p>
            <a:pPr marL="628650" lvl="1" indent="-171450">
              <a:buFont typeface="Arial" panose="020B0604020202020204" pitchFamily="34" charset="0"/>
              <a:buChar char="•"/>
            </a:pPr>
            <a:r>
              <a:rPr lang="en-US" b="1" baseline="0" dirty="0" smtClean="0"/>
              <a:t>Across industries</a:t>
            </a:r>
            <a:r>
              <a:rPr lang="en-US" b="0" baseline="0" dirty="0" smtClean="0"/>
              <a:t>, using data, advanced analytics and intelligence capabilities can support more successful new product introduction. With these technologies, you can reduce the likelihood of introducing products that flop by informing product development with data and analytics. </a:t>
            </a:r>
            <a:endParaRPr lang="en-US" baseline="0" dirty="0" smtClean="0"/>
          </a:p>
          <a:p>
            <a:pPr marL="171450" indent="-171450">
              <a:buFont typeface="Arial" panose="020B0604020202020204" pitchFamily="34" charset="0"/>
              <a:buChar char="•"/>
            </a:pPr>
            <a:r>
              <a:rPr lang="en-US" b="1" baseline="0" dirty="0" smtClean="0"/>
              <a:t>Fixing problems proactively, before products and equipment ever break down</a:t>
            </a:r>
          </a:p>
          <a:p>
            <a:pPr marL="628650" lvl="1" indent="-171450">
              <a:buFont typeface="Arial" panose="020B0604020202020204" pitchFamily="34" charset="0"/>
              <a:buChar char="•"/>
            </a:pPr>
            <a:r>
              <a:rPr lang="en-US" b="1" baseline="0" dirty="0" smtClean="0"/>
              <a:t>Across many industries, </a:t>
            </a:r>
            <a:r>
              <a:rPr lang="en-US" b="0" baseline="0" dirty="0" smtClean="0"/>
              <a:t>this can involve starting </a:t>
            </a:r>
            <a:r>
              <a:rPr lang="en-US" b="1" baseline="0" dirty="0" smtClean="0"/>
              <a:t>predictive maintenance programs </a:t>
            </a:r>
            <a:r>
              <a:rPr lang="en-US" b="0" baseline="0" dirty="0" smtClean="0"/>
              <a:t>– whether that’s for your own equipment, assets or facilities, or for products installed at customer sites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baseline="0" dirty="0" smtClean="0"/>
              <a:t>Across many industries, </a:t>
            </a:r>
            <a:r>
              <a:rPr lang="en-US" b="0" baseline="0" dirty="0" smtClean="0"/>
              <a:t>getting problems proactively handled can support </a:t>
            </a:r>
            <a:r>
              <a:rPr lang="en-US" b="1" baseline="0" dirty="0" smtClean="0"/>
              <a:t>operational efficiency gains – </a:t>
            </a:r>
            <a:r>
              <a:rPr lang="en-US" b="0" baseline="0" dirty="0" smtClean="0"/>
              <a:t>it’s usually cheaper, faster and easier to prevent a problem than to fix it after the fact. Whether you’re talking about chronic disease care or expensive equipment at a manufacturing site, the principle is the same. </a:t>
            </a:r>
          </a:p>
          <a:p>
            <a:pPr marL="628650" lvl="1" indent="-171450">
              <a:buFont typeface="Arial" panose="020B0604020202020204" pitchFamily="34" charset="0"/>
              <a:buChar char="•"/>
            </a:pPr>
            <a:r>
              <a:rPr lang="en-US" b="0" baseline="0" dirty="0" smtClean="0"/>
              <a:t>Across many industries, </a:t>
            </a:r>
            <a:r>
              <a:rPr lang="en-US" b="1" baseline="0" dirty="0" smtClean="0"/>
              <a:t>customer service improvement </a:t>
            </a:r>
            <a:r>
              <a:rPr lang="en-US" b="0" baseline="0" dirty="0" smtClean="0"/>
              <a:t>as a result of advanced analytics and big data is an example of fixing problems proactively before they start. For example, if you’re a cable provider, and you know there have been service quality problems for a certain customer, you can proactively, automatically offer them a discount, and notify them that you are working on the problem, and offer a target resolution time. This could prevent them from calling into your call center multiple times, and may even prevent them from switching to another firm. </a:t>
            </a:r>
          </a:p>
          <a:p>
            <a:pPr marL="171450" indent="-171450">
              <a:buFont typeface="Arial" panose="020B0604020202020204" pitchFamily="34" charset="0"/>
              <a:buChar char="•"/>
            </a:pPr>
            <a:r>
              <a:rPr lang="en-US" b="1" baseline="0" dirty="0" smtClean="0"/>
              <a:t>Building data-driven service offerings, </a:t>
            </a:r>
            <a:r>
              <a:rPr lang="en-US" b="0" baseline="0" dirty="0" smtClean="0"/>
              <a:t>such as delivering products-as-services or packaging data for commercial sale</a:t>
            </a:r>
          </a:p>
          <a:p>
            <a:pPr marL="628650" lvl="1" indent="-171450">
              <a:buFont typeface="Arial" panose="020B0604020202020204" pitchFamily="34" charset="0"/>
              <a:buChar char="•"/>
            </a:pPr>
            <a:r>
              <a:rPr lang="en-US" b="1" baseline="0" dirty="0" smtClean="0"/>
              <a:t>In any industry offering physical products, </a:t>
            </a:r>
            <a:r>
              <a:rPr lang="en-US" b="0" baseline="0" dirty="0" smtClean="0"/>
              <a:t>this might involve offering </a:t>
            </a:r>
            <a:r>
              <a:rPr lang="en-US" b="1" baseline="0" dirty="0" smtClean="0"/>
              <a:t>products as services</a:t>
            </a:r>
            <a:r>
              <a:rPr lang="en-US" b="0" baseline="0" dirty="0" smtClean="0"/>
              <a:t>. Instead of a single transaction where a product is exchanged, the product is automatically serviced and updated, maintaining the relationship with the customer and creating </a:t>
            </a:r>
            <a:r>
              <a:rPr lang="en-US" b="1" baseline="0" dirty="0" smtClean="0"/>
              <a:t>opportunities for cross-sell and upsell</a:t>
            </a:r>
            <a:r>
              <a:rPr lang="en-US" b="0" baseline="0" dirty="0" smtClean="0"/>
              <a:t>. </a:t>
            </a:r>
            <a:endParaRPr lang="en-US" b="1" baseline="0" dirty="0" smtClean="0"/>
          </a:p>
          <a:p>
            <a:pPr marL="628650" lvl="1" indent="-171450">
              <a:buFont typeface="Arial" panose="020B0604020202020204" pitchFamily="34" charset="0"/>
              <a:buChar char="•"/>
            </a:pPr>
            <a:r>
              <a:rPr lang="en-US" b="1" baseline="0" dirty="0" smtClean="0"/>
              <a:t>In manufacturing, </a:t>
            </a:r>
            <a:r>
              <a:rPr lang="en-US" b="0" baseline="0" dirty="0" smtClean="0"/>
              <a:t>using advanced analytics and big data to identify typical wear patterns and next-logical-purchases, firms can offer targeted promotions on replacement parts as well as complementary products</a:t>
            </a:r>
          </a:p>
          <a:p>
            <a:pPr marL="628650" lvl="1" indent="-171450">
              <a:buFont typeface="Arial" panose="020B0604020202020204" pitchFamily="34" charset="0"/>
              <a:buChar char="•"/>
            </a:pPr>
            <a:endParaRPr lang="en-US" baseline="0" dirty="0" smtClean="0"/>
          </a:p>
          <a:p>
            <a:pPr marL="0" indent="0">
              <a:buFont typeface="Arial" panose="020B0604020202020204" pitchFamily="34" charset="0"/>
              <a:buNone/>
            </a:pPr>
            <a:r>
              <a:rPr lang="en-US" baseline="0" dirty="0" smtClean="0"/>
              <a:t>These are just a few of the many examples out there. Other examples include </a:t>
            </a:r>
            <a:r>
              <a:rPr lang="en-US" sz="1200" kern="1200" dirty="0" smtClean="0">
                <a:solidFill>
                  <a:schemeClr val="tx1"/>
                </a:solidFill>
                <a:effectLst/>
                <a:latin typeface="Segoe UI Light" pitchFamily="34" charset="0"/>
                <a:ea typeface="+mn-ea"/>
                <a:cs typeface="+mn-cs"/>
              </a:rPr>
              <a:t>real-time recommendations, better customer acquisition, optimized loyalty programs</a:t>
            </a:r>
            <a:r>
              <a:rPr lang="en-US" sz="1200" kern="1200" baseline="0" dirty="0" smtClean="0">
                <a:solidFill>
                  <a:schemeClr val="tx1"/>
                </a:solidFill>
                <a:effectLst/>
                <a:latin typeface="Segoe UI Light" pitchFamily="34" charset="0"/>
                <a:ea typeface="+mn-ea"/>
                <a:cs typeface="+mn-cs"/>
              </a:rPr>
              <a:t> and </a:t>
            </a:r>
            <a:r>
              <a:rPr lang="en-US" sz="1200" kern="1200" dirty="0" smtClean="0">
                <a:solidFill>
                  <a:schemeClr val="tx1"/>
                </a:solidFill>
                <a:effectLst/>
                <a:latin typeface="Segoe UI Light" pitchFamily="34" charset="0"/>
                <a:ea typeface="+mn-ea"/>
                <a:cs typeface="+mn-cs"/>
              </a:rPr>
              <a:t>lifetime customer value,</a:t>
            </a:r>
            <a:r>
              <a:rPr lang="en-US" sz="1200" kern="1200" baseline="0" dirty="0" smtClean="0">
                <a:solidFill>
                  <a:schemeClr val="tx1"/>
                </a:solidFill>
                <a:effectLst/>
                <a:latin typeface="Segoe UI Light" pitchFamily="34" charset="0"/>
                <a:ea typeface="+mn-ea"/>
                <a:cs typeface="+mn-cs"/>
              </a:rPr>
              <a:t> </a:t>
            </a:r>
            <a:r>
              <a:rPr lang="en-US" sz="1200" kern="1200" dirty="0" smtClean="0">
                <a:solidFill>
                  <a:schemeClr val="tx1"/>
                </a:solidFill>
                <a:effectLst/>
                <a:latin typeface="Segoe UI Light" pitchFamily="34" charset="0"/>
                <a:ea typeface="+mn-ea"/>
                <a:cs typeface="+mn-cs"/>
              </a:rPr>
              <a:t>customer churn forecasting, fraud detection, pay for performance, more accurate</a:t>
            </a:r>
            <a:r>
              <a:rPr lang="en-US" sz="1200" kern="1200" baseline="0" dirty="0" smtClean="0">
                <a:solidFill>
                  <a:schemeClr val="tx1"/>
                </a:solidFill>
                <a:effectLst/>
                <a:latin typeface="Segoe UI Light" pitchFamily="34" charset="0"/>
                <a:ea typeface="+mn-ea"/>
                <a:cs typeface="+mn-cs"/>
              </a:rPr>
              <a:t> product segmentation, better pricing strategies </a:t>
            </a:r>
            <a:r>
              <a:rPr lang="en-US" sz="1200" kern="1200" dirty="0" smtClean="0">
                <a:solidFill>
                  <a:schemeClr val="tx1"/>
                </a:solidFill>
                <a:effectLst/>
                <a:latin typeface="Segoe UI Light" pitchFamily="34" charset="0"/>
                <a:ea typeface="+mn-ea"/>
                <a:cs typeface="+mn-cs"/>
              </a:rPr>
              <a:t>and many more. </a:t>
            </a:r>
            <a:endParaRPr lang="en-US" baseline="0" dirty="0" smtClean="0"/>
          </a:p>
        </p:txBody>
      </p:sp>
      <p:sp>
        <p:nvSpPr>
          <p:cNvPr id="4" name="Slide Number Placeholder 3"/>
          <p:cNvSpPr>
            <a:spLocks noGrp="1"/>
          </p:cNvSpPr>
          <p:nvPr>
            <p:ph type="sldNum" sz="quarter" idx="10"/>
          </p:nvPr>
        </p:nvSpPr>
        <p:spPr/>
        <p:txBody>
          <a:bodyPr/>
          <a:lstStyle/>
          <a:p>
            <a:fld id="{96CD5F8F-46C9-46A5-9E1B-00B0A72B40BF}" type="slidenum">
              <a:rPr lang="en-US" smtClean="0"/>
              <a:t>7</a:t>
            </a:fld>
            <a:endParaRPr lang="en-US"/>
          </a:p>
        </p:txBody>
      </p:sp>
    </p:spTree>
    <p:extLst>
      <p:ext uri="{BB962C8B-B14F-4D97-AF65-F5344CB8AC3E}">
        <p14:creationId xmlns:p14="http://schemas.microsoft.com/office/powerpoint/2010/main" val="1105730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certain points in history,</a:t>
            </a:r>
            <a:r>
              <a:rPr lang="en-US" baseline="0" dirty="0" smtClean="0"/>
              <a:t> </a:t>
            </a:r>
            <a:r>
              <a:rPr lang="en-US" dirty="0" smtClean="0"/>
              <a:t>advancements</a:t>
            </a:r>
            <a:r>
              <a:rPr lang="en-US" baseline="0" dirty="0" smtClean="0"/>
              <a:t> in technology fundamentally disrupt </a:t>
            </a:r>
            <a:r>
              <a:rPr lang="en-US" dirty="0" smtClean="0"/>
              <a:t>the economic landscape. Some of history’s biggest revolutions occurred as a direct result of innovative technological developments. </a:t>
            </a:r>
            <a:r>
              <a:rPr lang="en-US" baseline="0" dirty="0" smtClean="0"/>
              <a:t>In the face of these disruptions, adapting is the key to survival and growth. Those who adapt successfully often emerge stronger than before. Those who don’t risk becoming obsolete. </a:t>
            </a:r>
            <a:endParaRPr lang="en-US" dirty="0" smtClean="0"/>
          </a:p>
          <a:p>
            <a:endParaRPr lang="en-US" dirty="0" smtClean="0"/>
          </a:p>
          <a:p>
            <a:r>
              <a:rPr lang="en-US" dirty="0" smtClean="0"/>
              <a:t>For example, the </a:t>
            </a:r>
            <a:r>
              <a:rPr lang="en-US" b="1" baseline="0" dirty="0" smtClean="0"/>
              <a:t>i</a:t>
            </a:r>
            <a:r>
              <a:rPr lang="en-US" b="1" dirty="0" smtClean="0"/>
              <a:t>ndustrial revolution that started in about 1760 </a:t>
            </a:r>
            <a:r>
              <a:rPr lang="en-US" dirty="0" smtClean="0"/>
              <a:t>resulted from technological advancements that supported iron production and enabled commercial use of steam power. Factory systems emerged to replace manual production, output per worker increased dramatically, and industry thrived where it had been stagnant for years. And of course, this environment really favored innovators</a:t>
            </a:r>
          </a:p>
          <a:p>
            <a:endParaRPr lang="en-US" b="1" dirty="0" smtClean="0"/>
          </a:p>
          <a:p>
            <a:r>
              <a:rPr lang="en-US" dirty="0" smtClean="0"/>
              <a:t>Starting over a century later in approximately</a:t>
            </a:r>
            <a:r>
              <a:rPr lang="en-US" baseline="0" dirty="0" smtClean="0"/>
              <a:t> </a:t>
            </a:r>
            <a:r>
              <a:rPr lang="en-US" dirty="0" smtClean="0"/>
              <a:t>1870</a:t>
            </a:r>
            <a:r>
              <a:rPr lang="en-US" b="0" dirty="0" smtClean="0"/>
              <a:t>, </a:t>
            </a:r>
            <a:r>
              <a:rPr lang="en-US" b="1" dirty="0" smtClean="0"/>
              <a:t>a second industrial revolution</a:t>
            </a:r>
            <a:r>
              <a:rPr lang="en-US" b="1" baseline="0" dirty="0" smtClean="0"/>
              <a:t> </a:t>
            </a:r>
            <a:r>
              <a:rPr lang="en-US" b="0" baseline="0" dirty="0" smtClean="0"/>
              <a:t>introduced systems like electrical power, gas, water and telegraph lines. </a:t>
            </a:r>
          </a:p>
          <a:p>
            <a:endParaRPr lang="en-US" dirty="0" smtClean="0"/>
          </a:p>
          <a:p>
            <a:r>
              <a:rPr lang="en-US" dirty="0" smtClean="0"/>
              <a:t>More recently, the world saw the rise of </a:t>
            </a:r>
            <a:r>
              <a:rPr lang="en-US" b="1" dirty="0" smtClean="0"/>
              <a:t>a third revolution </a:t>
            </a:r>
            <a:r>
              <a:rPr lang="en-US" dirty="0" smtClean="0"/>
              <a:t>– one you’re probably the most familiar with – which is often called the </a:t>
            </a:r>
            <a:r>
              <a:rPr lang="en-US" b="1" dirty="0" smtClean="0"/>
              <a:t>digital revolution</a:t>
            </a:r>
            <a:r>
              <a:rPr lang="en-US" dirty="0" smtClean="0"/>
              <a:t>. Believe it or not, the seeds of this revolution started cropping up in the 1950s, roughly 40 years after the second revolution ended.</a:t>
            </a:r>
            <a:r>
              <a:rPr lang="en-US" baseline="0" dirty="0" smtClean="0"/>
              <a:t> However, </a:t>
            </a:r>
            <a:r>
              <a:rPr lang="en-US" dirty="0" smtClean="0"/>
              <a:t>the peak of the third revolution</a:t>
            </a:r>
            <a:r>
              <a:rPr lang="en-US" baseline="0" dirty="0" smtClean="0"/>
              <a:t> </a:t>
            </a:r>
            <a:r>
              <a:rPr lang="en-US" dirty="0" smtClean="0"/>
              <a:t>wasn’t until several decades later.</a:t>
            </a:r>
            <a:r>
              <a:rPr lang="en-US" baseline="0" dirty="0" smtClean="0"/>
              <a:t> This revolution was driven by the rise of d</a:t>
            </a:r>
            <a:r>
              <a:rPr lang="en-US" dirty="0" smtClean="0"/>
              <a:t>igital computers and the internet.</a:t>
            </a:r>
            <a:r>
              <a:rPr lang="en-US" baseline="0" dirty="0" smtClean="0"/>
              <a:t> As these technologies became widespread, it </a:t>
            </a:r>
            <a:r>
              <a:rPr lang="en-US" dirty="0" smtClean="0"/>
              <a:t>enabled information to be generated and shared faster and more easily, opening up new possibilities for economic, social, and technological innovation. </a:t>
            </a:r>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0" dirty="0" smtClean="0"/>
              <a:t>Why is this context relevant? For two reasons.</a:t>
            </a:r>
            <a:r>
              <a:rPr lang="en-US" b="0" baseline="0" dirty="0" smtClean="0"/>
              <a:t> </a:t>
            </a:r>
            <a:r>
              <a:rPr lang="en-US" b="1" baseline="0" dirty="0" smtClean="0"/>
              <a:t>One</a:t>
            </a:r>
            <a:r>
              <a:rPr lang="en-US" b="0" baseline="0" dirty="0" smtClean="0"/>
              <a:t>, </a:t>
            </a:r>
            <a:r>
              <a:rPr lang="en-US" b="1" baseline="0" dirty="0" smtClean="0"/>
              <a:t>there is less and less time between these </a:t>
            </a:r>
            <a:r>
              <a:rPr lang="en-US" sz="1200" b="1" kern="1200" dirty="0" smtClean="0">
                <a:solidFill>
                  <a:schemeClr val="tx1"/>
                </a:solidFill>
                <a:effectLst/>
                <a:latin typeface="+mn-lt"/>
                <a:ea typeface="+mn-ea"/>
                <a:cs typeface="+mn-cs"/>
              </a:rPr>
              <a:t>revolutions</a:t>
            </a:r>
            <a:r>
              <a:rPr lang="en-US" sz="1200" b="0" kern="1200" baseline="0" dirty="0" smtClean="0">
                <a:solidFill>
                  <a:schemeClr val="tx1"/>
                </a:solidFill>
                <a:effectLst/>
                <a:latin typeface="+mn-lt"/>
                <a:ea typeface="+mn-ea"/>
                <a:cs typeface="+mn-cs"/>
              </a:rPr>
              <a:t>. Technological changes are happening more rapidly, and the window of time that companies have to adapt is shrinking. </a:t>
            </a:r>
            <a:r>
              <a:rPr lang="en-US" sz="1200" b="1" kern="1200" baseline="0" dirty="0" smtClean="0">
                <a:solidFill>
                  <a:schemeClr val="tx1"/>
                </a:solidFill>
                <a:effectLst/>
                <a:latin typeface="+mn-lt"/>
                <a:ea typeface="+mn-ea"/>
                <a:cs typeface="+mn-cs"/>
              </a:rPr>
              <a:t>Two</a:t>
            </a:r>
            <a:r>
              <a:rPr lang="en-US" sz="1200" b="0" kern="1200" baseline="0" dirty="0" smtClean="0">
                <a:solidFill>
                  <a:schemeClr val="tx1"/>
                </a:solidFill>
                <a:effectLst/>
                <a:latin typeface="+mn-lt"/>
                <a:ea typeface="+mn-ea"/>
                <a:cs typeface="+mn-cs"/>
              </a:rPr>
              <a:t>, </a:t>
            </a:r>
            <a:r>
              <a:rPr lang="en-US" b="1" dirty="0" smtClean="0"/>
              <a:t>we’re facing another technological disruption today</a:t>
            </a:r>
            <a:r>
              <a:rPr lang="en-US" b="1" baseline="0" dirty="0" smtClean="0"/>
              <a:t> </a:t>
            </a:r>
            <a:r>
              <a:rPr lang="en-US" b="0" baseline="0" dirty="0" smtClean="0"/>
              <a:t>– so the principle of “adapt or get left behind” should be top of mind. </a:t>
            </a:r>
            <a:endParaRPr lang="en-US" b="0" dirty="0" smtClean="0"/>
          </a:p>
          <a:p>
            <a:endParaRPr lang="en-US" dirty="0"/>
          </a:p>
        </p:txBody>
      </p:sp>
      <p:sp>
        <p:nvSpPr>
          <p:cNvPr id="4" name="Slide Number Placeholder 3"/>
          <p:cNvSpPr>
            <a:spLocks noGrp="1"/>
          </p:cNvSpPr>
          <p:nvPr>
            <p:ph type="sldNum" sz="quarter" idx="10"/>
          </p:nvPr>
        </p:nvSpPr>
        <p:spPr/>
        <p:txBody>
          <a:bodyPr/>
          <a:lstStyle/>
          <a:p>
            <a:fld id="{A0291D18-4659-4470-9E79-D1AC771793C9}" type="slidenum">
              <a:rPr lang="en-US" smtClean="0"/>
              <a:t>8</a:t>
            </a:fld>
            <a:endParaRPr lang="en-US"/>
          </a:p>
        </p:txBody>
      </p:sp>
    </p:spTree>
    <p:extLst>
      <p:ext uri="{BB962C8B-B14F-4D97-AF65-F5344CB8AC3E}">
        <p14:creationId xmlns:p14="http://schemas.microsoft.com/office/powerpoint/2010/main" val="12005813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We are living in the era of the 4</a:t>
            </a:r>
            <a:r>
              <a:rPr lang="en-US" sz="1200" baseline="30000" dirty="0" smtClean="0"/>
              <a:t>th</a:t>
            </a:r>
            <a:r>
              <a:rPr lang="en-US" sz="1200" dirty="0" smtClean="0"/>
              <a:t> industrial revolution</a:t>
            </a:r>
          </a:p>
          <a:p>
            <a:endParaRPr lang="en-US" dirty="0" smtClean="0"/>
          </a:p>
          <a:p>
            <a:r>
              <a:rPr lang="en-US" dirty="0" smtClean="0"/>
              <a:t>At certain points in history,</a:t>
            </a:r>
            <a:r>
              <a:rPr lang="en-US" baseline="0" dirty="0" smtClean="0"/>
              <a:t> </a:t>
            </a:r>
            <a:r>
              <a:rPr lang="en-US" dirty="0" smtClean="0"/>
              <a:t>advancements</a:t>
            </a:r>
            <a:r>
              <a:rPr lang="en-US" baseline="0" dirty="0" smtClean="0"/>
              <a:t> in technology fundamentally disrupt </a:t>
            </a:r>
            <a:r>
              <a:rPr lang="en-US" dirty="0" smtClean="0"/>
              <a:t>the economic landscape. Some of history’s biggest revolutions occurred as a direct result of innovative technological developments. </a:t>
            </a:r>
            <a:r>
              <a:rPr lang="en-US" baseline="0" dirty="0" smtClean="0"/>
              <a:t>In the face of these disruptions, adapting is the key to survival and growth. Those who adapt successfully often emerge stronger than before. Those who don’t risk becoming obsolete. </a:t>
            </a:r>
            <a:endParaRPr lang="en-US" dirty="0" smtClean="0"/>
          </a:p>
          <a:p>
            <a:endParaRPr lang="en-US" dirty="0" smtClean="0"/>
          </a:p>
          <a:p>
            <a:r>
              <a:rPr lang="en-US" dirty="0" smtClean="0"/>
              <a:t>For example, the </a:t>
            </a:r>
            <a:r>
              <a:rPr lang="en-US" b="1" baseline="0" dirty="0" smtClean="0"/>
              <a:t>i</a:t>
            </a:r>
            <a:r>
              <a:rPr lang="en-US" b="1" dirty="0" smtClean="0"/>
              <a:t>ndustrial revolution that started in about 1760 </a:t>
            </a:r>
            <a:r>
              <a:rPr lang="en-US" dirty="0" smtClean="0"/>
              <a:t>resulted from technological advancements that supported iron production and enabled commercial use of steam power. Factory systems emerged to replace manual production, output per worker increased dramatically, and industry thrived where it had been stagnant for years. And of course, this environment really favored innovators</a:t>
            </a:r>
          </a:p>
          <a:p>
            <a:endParaRPr lang="en-US" b="1" dirty="0" smtClean="0"/>
          </a:p>
          <a:p>
            <a:r>
              <a:rPr lang="en-US" dirty="0" smtClean="0"/>
              <a:t>Starting over a century later in approximately</a:t>
            </a:r>
            <a:r>
              <a:rPr lang="en-US" baseline="0" dirty="0" smtClean="0"/>
              <a:t> </a:t>
            </a:r>
            <a:r>
              <a:rPr lang="en-US" dirty="0" smtClean="0"/>
              <a:t>1870</a:t>
            </a:r>
            <a:r>
              <a:rPr lang="en-US" b="0" dirty="0" smtClean="0"/>
              <a:t>, </a:t>
            </a:r>
            <a:r>
              <a:rPr lang="en-US" b="1" dirty="0" smtClean="0"/>
              <a:t>a second industrial revolution</a:t>
            </a:r>
            <a:r>
              <a:rPr lang="en-US" b="1" baseline="0" dirty="0" smtClean="0"/>
              <a:t> </a:t>
            </a:r>
            <a:r>
              <a:rPr lang="en-US" b="0" baseline="0" dirty="0" smtClean="0"/>
              <a:t>introduced systems like electrical power, gas, water and telegraph lines. </a:t>
            </a:r>
          </a:p>
          <a:p>
            <a:endParaRPr lang="en-US" dirty="0" smtClean="0"/>
          </a:p>
          <a:p>
            <a:r>
              <a:rPr lang="en-US" dirty="0" smtClean="0"/>
              <a:t>More recently, the world saw the rise of </a:t>
            </a:r>
            <a:r>
              <a:rPr lang="en-US" b="1" dirty="0" smtClean="0"/>
              <a:t>a third revolution </a:t>
            </a:r>
            <a:r>
              <a:rPr lang="en-US" dirty="0" smtClean="0"/>
              <a:t>– one you’re probably the most familiar with – which is often called the </a:t>
            </a:r>
            <a:r>
              <a:rPr lang="en-US" b="1" dirty="0" smtClean="0"/>
              <a:t>digital revolution</a:t>
            </a:r>
            <a:r>
              <a:rPr lang="en-US" dirty="0" smtClean="0"/>
              <a:t>. Believe it or not, the seeds of this revolution started cropping up in the 1950s, roughly 40 years after the second revolution ended.</a:t>
            </a:r>
            <a:r>
              <a:rPr lang="en-US" baseline="0" dirty="0" smtClean="0"/>
              <a:t> However, </a:t>
            </a:r>
            <a:r>
              <a:rPr lang="en-US" dirty="0" smtClean="0"/>
              <a:t>the peak of the third revolution</a:t>
            </a:r>
            <a:r>
              <a:rPr lang="en-US" baseline="0" dirty="0" smtClean="0"/>
              <a:t> </a:t>
            </a:r>
            <a:r>
              <a:rPr lang="en-US" dirty="0" smtClean="0"/>
              <a:t>wasn’t until several decades later.</a:t>
            </a:r>
            <a:r>
              <a:rPr lang="en-US" baseline="0" dirty="0" smtClean="0"/>
              <a:t> This revolution was driven by the rise of d</a:t>
            </a:r>
            <a:r>
              <a:rPr lang="en-US" dirty="0" smtClean="0"/>
              <a:t>igital computers and the internet.</a:t>
            </a:r>
            <a:r>
              <a:rPr lang="en-US" baseline="0" dirty="0" smtClean="0"/>
              <a:t> As these technologies became widespread, it </a:t>
            </a:r>
            <a:r>
              <a:rPr lang="en-US" dirty="0" smtClean="0"/>
              <a:t>enabled information to be generated and shared faster and more easily, opening up new possibilities for economic, social, and technological innovation. </a:t>
            </a:r>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0" dirty="0" smtClean="0"/>
              <a:t>Why is this context relevant? For two reasons.</a:t>
            </a:r>
            <a:r>
              <a:rPr lang="en-US" b="0" baseline="0" dirty="0" smtClean="0"/>
              <a:t> </a:t>
            </a:r>
            <a:r>
              <a:rPr lang="en-US" b="1" baseline="0" dirty="0" smtClean="0"/>
              <a:t>One</a:t>
            </a:r>
            <a:r>
              <a:rPr lang="en-US" b="0" baseline="0" dirty="0" smtClean="0"/>
              <a:t>, </a:t>
            </a:r>
            <a:r>
              <a:rPr lang="en-US" b="1" baseline="0" dirty="0" smtClean="0"/>
              <a:t>there is less and less time between these </a:t>
            </a:r>
            <a:r>
              <a:rPr lang="en-US" sz="1200" b="1" kern="1200" dirty="0" smtClean="0">
                <a:solidFill>
                  <a:schemeClr val="tx1"/>
                </a:solidFill>
                <a:effectLst/>
                <a:latin typeface="+mn-lt"/>
                <a:ea typeface="+mn-ea"/>
                <a:cs typeface="+mn-cs"/>
              </a:rPr>
              <a:t>revolutions</a:t>
            </a:r>
            <a:r>
              <a:rPr lang="en-US" sz="1200" b="0" kern="1200" baseline="0" dirty="0" smtClean="0">
                <a:solidFill>
                  <a:schemeClr val="tx1"/>
                </a:solidFill>
                <a:effectLst/>
                <a:latin typeface="+mn-lt"/>
                <a:ea typeface="+mn-ea"/>
                <a:cs typeface="+mn-cs"/>
              </a:rPr>
              <a:t>. Technological changes are happening more rapidly, and the window of time that companies have to adapt is shrinking. </a:t>
            </a:r>
            <a:r>
              <a:rPr lang="en-US" sz="1200" b="1" kern="1200" baseline="0" dirty="0" smtClean="0">
                <a:solidFill>
                  <a:schemeClr val="tx1"/>
                </a:solidFill>
                <a:effectLst/>
                <a:latin typeface="+mn-lt"/>
                <a:ea typeface="+mn-ea"/>
                <a:cs typeface="+mn-cs"/>
              </a:rPr>
              <a:t>Two</a:t>
            </a:r>
            <a:r>
              <a:rPr lang="en-US" sz="1200" b="0" kern="1200" baseline="0" dirty="0" smtClean="0">
                <a:solidFill>
                  <a:schemeClr val="tx1"/>
                </a:solidFill>
                <a:effectLst/>
                <a:latin typeface="+mn-lt"/>
                <a:ea typeface="+mn-ea"/>
                <a:cs typeface="+mn-cs"/>
              </a:rPr>
              <a:t>, </a:t>
            </a:r>
            <a:r>
              <a:rPr lang="en-US" b="1" dirty="0" smtClean="0"/>
              <a:t>we’re facing another technological disruption today</a:t>
            </a:r>
            <a:r>
              <a:rPr lang="en-US" b="1" baseline="0" dirty="0" smtClean="0"/>
              <a:t> </a:t>
            </a:r>
            <a:r>
              <a:rPr lang="en-US" b="0" baseline="0" dirty="0" smtClean="0"/>
              <a:t>– so the principle of “adapt or get left behind” should be top of mind. </a:t>
            </a:r>
            <a:endParaRPr lang="en-US" b="0"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A0291D18-4659-4470-9E79-D1AC771793C9}" type="slidenum">
              <a:rPr lang="en-US" smtClean="0"/>
              <a:t>9</a:t>
            </a:fld>
            <a:endParaRPr lang="en-US"/>
          </a:p>
        </p:txBody>
      </p:sp>
    </p:spTree>
    <p:extLst>
      <p:ext uri="{BB962C8B-B14F-4D97-AF65-F5344CB8AC3E}">
        <p14:creationId xmlns:p14="http://schemas.microsoft.com/office/powerpoint/2010/main" val="163469613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xml"/><Relationship Id="rId1" Type="http://schemas.openxmlformats.org/officeDocument/2006/relationships/vmlDrawing" Target="../drawings/vmlDrawing2.vml"/><Relationship Id="rId6" Type="http://schemas.openxmlformats.org/officeDocument/2006/relationships/image" Target="../media/image3.png"/><Relationship Id="rId5" Type="http://schemas.openxmlformats.org/officeDocument/2006/relationships/image" Target="../media/image1.emf"/><Relationship Id="rId4" Type="http://schemas.openxmlformats.org/officeDocument/2006/relationships/oleObject" Target="../embeddings/oleObject2.bin"/></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slideMaster" Target="../slideMasters/slideMaster1.xml"/><Relationship Id="rId7" Type="http://schemas.openxmlformats.org/officeDocument/2006/relationships/oleObject" Target="../embeddings/oleObject2.bin"/><Relationship Id="rId2" Type="http://schemas.openxmlformats.org/officeDocument/2006/relationships/tags" Target="../tags/tag3.xml"/><Relationship Id="rId1" Type="http://schemas.openxmlformats.org/officeDocument/2006/relationships/vmlDrawing" Target="../drawings/vmlDrawing3.vml"/><Relationship Id="rId6" Type="http://schemas.microsoft.com/office/2007/relationships/hdphoto" Target="../media/hdphoto1.wdp"/><Relationship Id="rId5" Type="http://schemas.openxmlformats.org/officeDocument/2006/relationships/image" Target="../media/image5.png"/><Relationship Id="rId4"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3" Type="http://schemas.openxmlformats.org/officeDocument/2006/relationships/slideMaster" Target="../slideMasters/slideMaster1.xml"/><Relationship Id="rId7" Type="http://schemas.openxmlformats.org/officeDocument/2006/relationships/image" Target="../media/image7.png"/><Relationship Id="rId2" Type="http://schemas.openxmlformats.org/officeDocument/2006/relationships/tags" Target="../tags/tag4.xml"/><Relationship Id="rId1" Type="http://schemas.openxmlformats.org/officeDocument/2006/relationships/vmlDrawing" Target="../drawings/vmlDrawing4.vml"/><Relationship Id="rId6" Type="http://schemas.openxmlformats.org/officeDocument/2006/relationships/image" Target="../media/image1.emf"/><Relationship Id="rId5" Type="http://schemas.openxmlformats.org/officeDocument/2006/relationships/oleObject" Target="../embeddings/oleObject3.bin"/><Relationship Id="rId4" Type="http://schemas.openxmlformats.org/officeDocument/2006/relationships/image" Target="../media/image6.jpeg"/></Relationships>
</file>

<file path=ppt/slideLayouts/_rels/slideLayout4.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5.xml"/><Relationship Id="rId1" Type="http://schemas.openxmlformats.org/officeDocument/2006/relationships/vmlDrawing" Target="../drawings/vmlDrawing5.vml"/><Relationship Id="rId5" Type="http://schemas.openxmlformats.org/officeDocument/2006/relationships/image" Target="../media/image1.emf"/><Relationship Id="rId4" Type="http://schemas.openxmlformats.org/officeDocument/2006/relationships/oleObject" Target="../embeddings/oleObject4.bin"/></Relationships>
</file>

<file path=ppt/slideLayouts/_rels/slideLayout5.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6.xml"/><Relationship Id="rId1" Type="http://schemas.openxmlformats.org/officeDocument/2006/relationships/vmlDrawing" Target="../drawings/vmlDrawing6.vml"/><Relationship Id="rId6" Type="http://schemas.openxmlformats.org/officeDocument/2006/relationships/image" Target="../media/image2.png"/><Relationship Id="rId5" Type="http://schemas.openxmlformats.org/officeDocument/2006/relationships/image" Target="../media/image1.emf"/><Relationship Id="rId4" Type="http://schemas.openxmlformats.org/officeDocument/2006/relationships/oleObject" Target="../embeddings/oleObject5.bin"/></Relationships>
</file>

<file path=ppt/slideLayouts/_rels/slideLayout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7.xml"/><Relationship Id="rId1" Type="http://schemas.openxmlformats.org/officeDocument/2006/relationships/vmlDrawing" Target="../drawings/vmlDrawing7.vml"/><Relationship Id="rId5" Type="http://schemas.openxmlformats.org/officeDocument/2006/relationships/image" Target="../media/image1.emf"/><Relationship Id="rId4" Type="http://schemas.openxmlformats.org/officeDocument/2006/relationships/oleObject" Target="../embeddings/oleObject6.bin"/></Relationships>
</file>

<file path=ppt/slideLayouts/_rels/slideLayout7.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8.xml"/><Relationship Id="rId1" Type="http://schemas.openxmlformats.org/officeDocument/2006/relationships/vmlDrawing" Target="../drawings/vmlDrawing8.vml"/><Relationship Id="rId6" Type="http://schemas.openxmlformats.org/officeDocument/2006/relationships/image" Target="../media/image2.png"/><Relationship Id="rId5" Type="http://schemas.openxmlformats.org/officeDocument/2006/relationships/image" Target="../media/image1.emf"/><Relationship Id="rId4" Type="http://schemas.openxmlformats.org/officeDocument/2006/relationships/oleObject" Target="../embeddings/oleObject7.bin"/></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1.xml"/><Relationship Id="rId7" Type="http://schemas.openxmlformats.org/officeDocument/2006/relationships/image" Target="../media/image3.png"/><Relationship Id="rId2" Type="http://schemas.openxmlformats.org/officeDocument/2006/relationships/tags" Target="../tags/tag9.xml"/><Relationship Id="rId1" Type="http://schemas.openxmlformats.org/officeDocument/2006/relationships/vmlDrawing" Target="../drawings/vmlDrawing9.vml"/><Relationship Id="rId6" Type="http://schemas.openxmlformats.org/officeDocument/2006/relationships/image" Target="../media/image2.png"/><Relationship Id="rId5" Type="http://schemas.openxmlformats.org/officeDocument/2006/relationships/image" Target="../media/image1.emf"/><Relationship Id="rId4" Type="http://schemas.openxmlformats.org/officeDocument/2006/relationships/oleObject" Target="../embeddings/oleObject7.bin"/></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1.xml"/><Relationship Id="rId7" Type="http://schemas.openxmlformats.org/officeDocument/2006/relationships/image" Target="../media/image1.emf"/><Relationship Id="rId2" Type="http://schemas.openxmlformats.org/officeDocument/2006/relationships/tags" Target="../tags/tag10.xml"/><Relationship Id="rId1" Type="http://schemas.openxmlformats.org/officeDocument/2006/relationships/vmlDrawing" Target="../drawings/vmlDrawing10.vml"/><Relationship Id="rId6" Type="http://schemas.openxmlformats.org/officeDocument/2006/relationships/oleObject" Target="../embeddings/oleObject7.bin"/><Relationship Id="rId5" Type="http://schemas.openxmlformats.org/officeDocument/2006/relationships/image" Target="../media/image4.png"/><Relationship Id="rId4" Type="http://schemas.openxmlformats.org/officeDocument/2006/relationships/image" Target="../media/image8.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1">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127" name="think-cell Slide" r:id="rId4" imgW="377" imgH="377" progId="TCLayout.ActiveDocument.1">
                  <p:embed/>
                </p:oleObj>
              </mc:Choice>
              <mc:Fallback>
                <p:oleObj name="think-cell Slide" r:id="rId4" imgW="377" imgH="377" progId="TCLayout.ActiveDocument.1">
                  <p:embed/>
                  <p:pic>
                    <p:nvPicPr>
                      <p:cNvPr id="3" name="Object 2"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hasCustomPrompt="1"/>
          </p:nvPr>
        </p:nvSpPr>
        <p:spPr>
          <a:xfrm>
            <a:off x="526146" y="3941212"/>
            <a:ext cx="8459244" cy="738664"/>
          </a:xfrm>
          <a:noFill/>
        </p:spPr>
        <p:txBody>
          <a:bodyPr wrap="square" anchor="b" anchorCtr="0">
            <a:spAutoFit/>
          </a:bodyPr>
          <a:lstStyle>
            <a:lvl1pPr algn="l">
              <a:lnSpc>
                <a:spcPct val="100000"/>
              </a:lnSpc>
              <a:defRPr sz="4800" spc="-150" baseline="0">
                <a:solidFill>
                  <a:schemeClr val="accent2"/>
                </a:solidFill>
                <a:latin typeface="Segoe UI Semibold" panose="020B0702040204020203" pitchFamily="34" charset="0"/>
                <a:cs typeface="Segoe UI Semibold" panose="020B0702040204020203" pitchFamily="34" charset="0"/>
              </a:defRPr>
            </a:lvl1pPr>
          </a:lstStyle>
          <a:p>
            <a:r>
              <a:rPr lang="en-US"/>
              <a:t>Click to edit title style</a:t>
            </a:r>
          </a:p>
        </p:txBody>
      </p:sp>
      <p:sp>
        <p:nvSpPr>
          <p:cNvPr id="5" name="Text Placeholder 4"/>
          <p:cNvSpPr>
            <a:spLocks noGrp="1"/>
          </p:cNvSpPr>
          <p:nvPr>
            <p:ph type="body" sz="quarter" idx="12" hasCustomPrompt="1"/>
          </p:nvPr>
        </p:nvSpPr>
        <p:spPr>
          <a:xfrm>
            <a:off x="526146" y="4797578"/>
            <a:ext cx="8459244" cy="498598"/>
          </a:xfrm>
          <a:noFill/>
        </p:spPr>
        <p:txBody>
          <a:bodyPr>
            <a:noAutofit/>
          </a:bodyPr>
          <a:lstStyle>
            <a:lvl1pPr marL="0" indent="0" algn="l">
              <a:spcBef>
                <a:spcPts val="0"/>
              </a:spcBef>
              <a:buNone/>
              <a:defRPr sz="2200" spc="-70" baseline="0">
                <a:solidFill>
                  <a:schemeClr val="accent4"/>
                </a:solidFill>
                <a:latin typeface="+mj-lt"/>
              </a:defRPr>
            </a:lvl1pPr>
          </a:lstStyle>
          <a:p>
            <a:pPr lvl="0"/>
            <a:r>
              <a:rPr lang="en-US"/>
              <a:t>Speaker Title</a:t>
            </a:r>
          </a:p>
        </p:txBody>
      </p:sp>
      <p:cxnSp>
        <p:nvCxnSpPr>
          <p:cNvPr id="9" name="Straight Connector 8"/>
          <p:cNvCxnSpPr>
            <a:cxnSpLocks/>
          </p:cNvCxnSpPr>
          <p:nvPr userDrawn="1"/>
        </p:nvCxnSpPr>
        <p:spPr>
          <a:xfrm>
            <a:off x="526146" y="5326277"/>
            <a:ext cx="8459244" cy="0"/>
          </a:xfrm>
          <a:prstGeom prst="line">
            <a:avLst/>
          </a:prstGeom>
          <a:ln w="6350">
            <a:solidFill>
              <a:schemeClr val="accent4">
                <a:alpha val="30000"/>
              </a:schemeClr>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12" name="Picture 11"/>
          <p:cNvPicPr>
            <a:picLocks noChangeAspect="1"/>
          </p:cNvPicPr>
          <p:nvPr userDrawn="1"/>
        </p:nvPicPr>
        <p:blipFill>
          <a:blip r:embed="rId6"/>
          <a:stretch>
            <a:fillRect/>
          </a:stretch>
        </p:blipFill>
        <p:spPr>
          <a:xfrm>
            <a:off x="508001" y="512763"/>
            <a:ext cx="2068432" cy="490537"/>
          </a:xfrm>
          <a:prstGeom prst="rect">
            <a:avLst/>
          </a:prstGeom>
        </p:spPr>
      </p:pic>
    </p:spTree>
    <p:extLst>
      <p:ext uri="{BB962C8B-B14F-4D97-AF65-F5344CB8AC3E}">
        <p14:creationId xmlns:p14="http://schemas.microsoft.com/office/powerpoint/2010/main" val="29933380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6_title only">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92" tIns="393192" bIns="91440">
            <a:normAutofit/>
          </a:bodyPr>
          <a:lstStyle>
            <a:lvl1pPr marL="0" indent="0">
              <a:buNone/>
              <a:defRPr sz="4400">
                <a:solidFill>
                  <a:srgbClr val="505050"/>
                </a:solidFill>
              </a:defRPr>
            </a:lvl1pPr>
          </a:lstStyle>
          <a:p>
            <a:pPr lvl="0"/>
            <a:r>
              <a:rPr lang="en-US" dirty="0"/>
              <a:t>Title (Optional)</a:t>
            </a:r>
          </a:p>
        </p:txBody>
      </p:sp>
    </p:spTree>
    <p:extLst>
      <p:ext uri="{BB962C8B-B14F-4D97-AF65-F5344CB8AC3E}">
        <p14:creationId xmlns:p14="http://schemas.microsoft.com/office/powerpoint/2010/main" val="29028852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9452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1599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8233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cSld name="Two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268926" y="1703449"/>
            <a:ext cx="5737119" cy="44827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85331" y="1703449"/>
            <a:ext cx="5737119" cy="44827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8" name="Footer Placeholder 7"/>
          <p:cNvSpPr>
            <a:spLocks noGrp="1"/>
          </p:cNvSpPr>
          <p:nvPr>
            <p:ph type="ftr" sz="quarter" idx="10"/>
          </p:nvPr>
        </p:nvSpPr>
        <p:spPr/>
        <p:txBody>
          <a:bodyPr/>
          <a:lstStyle/>
          <a:p>
            <a:r>
              <a:rPr lang="en-US" dirty="0" smtClean="0">
                <a:solidFill>
                  <a:srgbClr val="464646"/>
                </a:solidFill>
              </a:rPr>
              <a:t>© 2016 Avanade Inc. All Rights Reserved.</a:t>
            </a:r>
          </a:p>
          <a:p>
            <a:endParaRPr lang="en-US" dirty="0">
              <a:solidFill>
                <a:prstClr val="black">
                  <a:tint val="75000"/>
                </a:prstClr>
              </a:solidFill>
            </a:endParaRPr>
          </a:p>
        </p:txBody>
      </p:sp>
      <p:sp>
        <p:nvSpPr>
          <p:cNvPr id="9" name="Slide Number Placeholder 8"/>
          <p:cNvSpPr>
            <a:spLocks noGrp="1"/>
          </p:cNvSpPr>
          <p:nvPr>
            <p:ph type="sldNum" sz="quarter" idx="11"/>
          </p:nvPr>
        </p:nvSpPr>
        <p:spPr/>
        <p:txBody>
          <a:bodyPr/>
          <a:lstStyle/>
          <a:p>
            <a:r>
              <a:rPr lang="en-US" smtClean="0">
                <a:solidFill>
                  <a:prstClr val="black">
                    <a:tint val="75000"/>
                  </a:prstClr>
                </a:solidFill>
              </a:rPr>
              <a:t>     </a:t>
            </a:r>
            <a:fld id="{06CBF1F6-5712-4539-B263-770AB7E3CAED}"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1789915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49796" y="1532570"/>
            <a:ext cx="10988717"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p:cNvSpPr>
            <a:spLocks noGrp="1"/>
          </p:cNvSpPr>
          <p:nvPr>
            <p:ph type="sldNum" sz="quarter" idx="12"/>
          </p:nvPr>
        </p:nvSpPr>
        <p:spPr>
          <a:xfrm>
            <a:off x="9058399" y="6358622"/>
            <a:ext cx="2742326" cy="365125"/>
          </a:xfrm>
        </p:spPr>
        <p:txBody>
          <a:bodyPr/>
          <a:lstStyle/>
          <a:p>
            <a:fld id="{D23C339E-6384-4B7D-8AAA-399CE7159230}" type="slidenum">
              <a:rPr lang="en-US" smtClean="0">
                <a:solidFill>
                  <a:prstClr val="black">
                    <a:tint val="75000"/>
                  </a:prstClr>
                </a:solidFill>
              </a:rPr>
              <a:pPr/>
              <a:t>‹#›</a:t>
            </a:fld>
            <a:endParaRPr lang="en-US">
              <a:solidFill>
                <a:prstClr val="black">
                  <a:tint val="75000"/>
                </a:prstClr>
              </a:solidFill>
            </a:endParaRPr>
          </a:p>
        </p:txBody>
      </p:sp>
      <p:sp>
        <p:nvSpPr>
          <p:cNvPr id="8" name="Rectangle 7"/>
          <p:cNvSpPr/>
          <p:nvPr userDrawn="1"/>
        </p:nvSpPr>
        <p:spPr>
          <a:xfrm>
            <a:off x="-6607" y="10361"/>
            <a:ext cx="12192000" cy="997527"/>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07673"/>
            <a:endParaRPr lang="en-US" sz="2400" dirty="0">
              <a:solidFill>
                <a:srgbClr val="FFC000"/>
              </a:solidFill>
            </a:endParaRPr>
          </a:p>
        </p:txBody>
      </p:sp>
      <p:sp>
        <p:nvSpPr>
          <p:cNvPr id="10" name="Title 1"/>
          <p:cNvSpPr>
            <a:spLocks noGrp="1"/>
          </p:cNvSpPr>
          <p:nvPr>
            <p:ph type="title" hasCustomPrompt="1"/>
          </p:nvPr>
        </p:nvSpPr>
        <p:spPr>
          <a:xfrm>
            <a:off x="549797" y="205822"/>
            <a:ext cx="11393280" cy="665480"/>
          </a:xfrm>
          <a:prstGeom prst="rect">
            <a:avLst/>
          </a:prstGeom>
        </p:spPr>
        <p:txBody>
          <a:bodyPr/>
          <a:lstStyle>
            <a:lvl1pPr marL="0" marR="0" indent="0" algn="l" defTabSz="914400" rtl="0" eaLnBrk="1" fontAlgn="auto" latinLnBrk="0" hangingPunct="1">
              <a:lnSpc>
                <a:spcPct val="90000"/>
              </a:lnSpc>
              <a:spcBef>
                <a:spcPct val="0"/>
              </a:spcBef>
              <a:spcAft>
                <a:spcPts val="0"/>
              </a:spcAft>
              <a:buClrTx/>
              <a:buSzTx/>
              <a:buFontTx/>
              <a:buNone/>
              <a:tabLst/>
              <a:defRPr sz="2800">
                <a:solidFill>
                  <a:srgbClr val="FF5800"/>
                </a:solidFill>
              </a:defRPr>
            </a:lvl1pPr>
          </a:lstStyle>
          <a:p>
            <a:pPr lvl="0"/>
            <a:r>
              <a:rPr lang="en-US" dirty="0"/>
              <a:t>Click to add title</a:t>
            </a:r>
          </a:p>
        </p:txBody>
      </p:sp>
    </p:spTree>
    <p:extLst>
      <p:ext uri="{BB962C8B-B14F-4D97-AF65-F5344CB8AC3E}">
        <p14:creationId xmlns:p14="http://schemas.microsoft.com/office/powerpoint/2010/main" val="161196359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75919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Title Slide 1">
    <p:bg>
      <p:bgPr>
        <a:solidFill>
          <a:srgbClr val="303E49"/>
        </a:solidFill>
        <a:effectLst/>
      </p:bgPr>
    </p:bg>
    <p:spTree>
      <p:nvGrpSpPr>
        <p:cNvPr id="1" name=""/>
        <p:cNvGrpSpPr/>
        <p:nvPr/>
      </p:nvGrpSpPr>
      <p:grpSpPr>
        <a:xfrm>
          <a:off x="0" y="0"/>
          <a:ext cx="0" cy="0"/>
          <a:chOff x="0" y="0"/>
          <a:chExt cx="0" cy="0"/>
        </a:xfrm>
      </p:grpSpPr>
      <p:pic>
        <p:nvPicPr>
          <p:cNvPr id="15" name="Picture 14"/>
          <p:cNvPicPr>
            <a:picLocks noChangeAspect="1"/>
          </p:cNvPicPr>
          <p:nvPr userDrawn="1"/>
        </p:nvPicPr>
        <p:blipFill>
          <a:blip r:embed="rId4"/>
          <a:stretch>
            <a:fillRect/>
          </a:stretch>
        </p:blipFill>
        <p:spPr>
          <a:xfrm>
            <a:off x="508001" y="512763"/>
            <a:ext cx="2072968" cy="493776"/>
          </a:xfrm>
          <a:prstGeom prst="rect">
            <a:avLst/>
          </a:prstGeom>
        </p:spPr>
      </p:pic>
      <p:pic>
        <p:nvPicPr>
          <p:cNvPr id="13" name="Picture 12"/>
          <p:cNvPicPr>
            <a:picLocks noChangeAspect="1"/>
          </p:cNvPicPr>
          <p:nvPr userDrawn="1"/>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colorTemperature colorTemp="11200"/>
                    </a14:imgEffect>
                    <a14:imgEffect>
                      <a14:brightnessContrast bright="40000" contrast="40000"/>
                    </a14:imgEffect>
                  </a14:imgLayer>
                </a14:imgProps>
              </a:ext>
              <a:ext uri="{28A0092B-C50C-407E-A947-70E740481C1C}">
                <a14:useLocalDpi xmlns:a14="http://schemas.microsoft.com/office/drawing/2010/main" val="0"/>
              </a:ext>
            </a:extLst>
          </a:blip>
          <a:srcRect t="16996" r="13300"/>
          <a:stretch>
            <a:fillRect/>
          </a:stretch>
        </p:blipFill>
        <p:spPr>
          <a:xfrm>
            <a:off x="7086600" y="0"/>
            <a:ext cx="5105399" cy="4887782"/>
          </a:xfrm>
          <a:custGeom>
            <a:avLst/>
            <a:gdLst>
              <a:gd name="connsiteX0" fmla="*/ 0 w 5105399"/>
              <a:gd name="connsiteY0" fmla="*/ 0 h 4887782"/>
              <a:gd name="connsiteX1" fmla="*/ 5105399 w 5105399"/>
              <a:gd name="connsiteY1" fmla="*/ 0 h 4887782"/>
              <a:gd name="connsiteX2" fmla="*/ 5105399 w 5105399"/>
              <a:gd name="connsiteY2" fmla="*/ 4887782 h 4887782"/>
              <a:gd name="connsiteX3" fmla="*/ 0 w 5105399"/>
              <a:gd name="connsiteY3" fmla="*/ 4887782 h 4887782"/>
            </a:gdLst>
            <a:ahLst/>
            <a:cxnLst>
              <a:cxn ang="0">
                <a:pos x="connsiteX0" y="connsiteY0"/>
              </a:cxn>
              <a:cxn ang="0">
                <a:pos x="connsiteX1" y="connsiteY1"/>
              </a:cxn>
              <a:cxn ang="0">
                <a:pos x="connsiteX2" y="connsiteY2"/>
              </a:cxn>
              <a:cxn ang="0">
                <a:pos x="connsiteX3" y="connsiteY3"/>
              </a:cxn>
            </a:cxnLst>
            <a:rect l="l" t="t" r="r" b="b"/>
            <a:pathLst>
              <a:path w="5105399" h="4887782">
                <a:moveTo>
                  <a:pt x="0" y="0"/>
                </a:moveTo>
                <a:lnTo>
                  <a:pt x="5105399" y="0"/>
                </a:lnTo>
                <a:lnTo>
                  <a:pt x="5105399" y="4887782"/>
                </a:lnTo>
                <a:lnTo>
                  <a:pt x="0" y="4887782"/>
                </a:lnTo>
                <a:close/>
              </a:path>
            </a:pathLst>
          </a:custGeom>
        </p:spPr>
      </p:pic>
      <p:graphicFrame>
        <p:nvGraphicFramePr>
          <p:cNvPr id="3" name="Object 2" hidden="1"/>
          <p:cNvGraphicFramePr>
            <a:graphicFrameLocks noChangeAspect="1"/>
          </p:cNvGraphicFramePr>
          <p:nvPr userDrawn="1">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151" name="think-cell Slide" r:id="rId7" imgW="377" imgH="377" progId="TCLayout.ActiveDocument.1">
                  <p:embed/>
                </p:oleObj>
              </mc:Choice>
              <mc:Fallback>
                <p:oleObj name="think-cell Slide" r:id="rId7" imgW="377" imgH="377" progId="TCLayout.ActiveDocument.1">
                  <p:embed/>
                  <p:pic>
                    <p:nvPicPr>
                      <p:cNvPr id="3" name="Object 2" hidden="1"/>
                      <p:cNvPicPr/>
                      <p:nvPr/>
                    </p:nvPicPr>
                    <p:blipFill>
                      <a:blip r:embed="rId8"/>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hasCustomPrompt="1"/>
          </p:nvPr>
        </p:nvSpPr>
        <p:spPr>
          <a:xfrm>
            <a:off x="526146" y="3941212"/>
            <a:ext cx="8459244" cy="738664"/>
          </a:xfrm>
          <a:noFill/>
        </p:spPr>
        <p:txBody>
          <a:bodyPr wrap="square" anchor="b" anchorCtr="0">
            <a:spAutoFit/>
          </a:bodyPr>
          <a:lstStyle>
            <a:lvl1pPr algn="l">
              <a:lnSpc>
                <a:spcPct val="100000"/>
              </a:lnSpc>
              <a:defRPr sz="4800" spc="-150" baseline="0">
                <a:solidFill>
                  <a:schemeClr val="bg2"/>
                </a:solidFill>
                <a:latin typeface="Segoe UI Semibold" panose="020B0702040204020203" pitchFamily="34" charset="0"/>
                <a:cs typeface="Segoe UI Semibold" panose="020B0702040204020203" pitchFamily="34" charset="0"/>
              </a:defRPr>
            </a:lvl1pPr>
          </a:lstStyle>
          <a:p>
            <a:r>
              <a:rPr lang="en-US"/>
              <a:t>Click to edit title style</a:t>
            </a:r>
          </a:p>
        </p:txBody>
      </p:sp>
      <p:sp>
        <p:nvSpPr>
          <p:cNvPr id="5" name="Text Placeholder 4"/>
          <p:cNvSpPr>
            <a:spLocks noGrp="1"/>
          </p:cNvSpPr>
          <p:nvPr>
            <p:ph type="body" sz="quarter" idx="12" hasCustomPrompt="1"/>
          </p:nvPr>
        </p:nvSpPr>
        <p:spPr>
          <a:xfrm>
            <a:off x="526146" y="4797578"/>
            <a:ext cx="8459244" cy="498598"/>
          </a:xfrm>
          <a:noFill/>
        </p:spPr>
        <p:txBody>
          <a:bodyPr>
            <a:noAutofit/>
          </a:bodyPr>
          <a:lstStyle>
            <a:lvl1pPr marL="0" indent="0" algn="l">
              <a:spcBef>
                <a:spcPts val="0"/>
              </a:spcBef>
              <a:buNone/>
              <a:defRPr sz="2200" spc="-70" baseline="0">
                <a:solidFill>
                  <a:schemeClr val="accent4"/>
                </a:solidFill>
                <a:latin typeface="+mj-lt"/>
              </a:defRPr>
            </a:lvl1pPr>
          </a:lstStyle>
          <a:p>
            <a:pPr lvl="0"/>
            <a:r>
              <a:rPr lang="en-US"/>
              <a:t>Speaker Title</a:t>
            </a:r>
          </a:p>
        </p:txBody>
      </p:sp>
      <p:cxnSp>
        <p:nvCxnSpPr>
          <p:cNvPr id="9" name="Straight Connector 8"/>
          <p:cNvCxnSpPr>
            <a:cxnSpLocks/>
          </p:cNvCxnSpPr>
          <p:nvPr userDrawn="1"/>
        </p:nvCxnSpPr>
        <p:spPr>
          <a:xfrm>
            <a:off x="526146" y="5326277"/>
            <a:ext cx="8459244" cy="0"/>
          </a:xfrm>
          <a:prstGeom prst="line">
            <a:avLst/>
          </a:prstGeom>
          <a:ln w="6350">
            <a:solidFill>
              <a:schemeClr val="accent4">
                <a:alpha val="30000"/>
              </a:schemeClr>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9059407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2">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4"/>
          <a:stretch>
            <a:fillRect/>
          </a:stretch>
        </p:blipFill>
        <p:spPr>
          <a:xfrm>
            <a:off x="0" y="0"/>
            <a:ext cx="12192000" cy="6858000"/>
          </a:xfrm>
          <a:prstGeom prst="rect">
            <a:avLst/>
          </a:prstGeom>
        </p:spPr>
      </p:pic>
      <p:graphicFrame>
        <p:nvGraphicFramePr>
          <p:cNvPr id="3" name="Object 2" hidden="1"/>
          <p:cNvGraphicFramePr>
            <a:graphicFrameLocks noChangeAspect="1"/>
          </p:cNvGraphicFramePr>
          <p:nvPr userDrawn="1">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4175" name="think-cell Slide" r:id="rId5" imgW="377" imgH="377" progId="TCLayout.ActiveDocument.1">
                  <p:embed/>
                </p:oleObj>
              </mc:Choice>
              <mc:Fallback>
                <p:oleObj name="think-cell Slide" r:id="rId5" imgW="377" imgH="377" progId="TCLayout.ActiveDocument.1">
                  <p:embed/>
                  <p:pic>
                    <p:nvPicPr>
                      <p:cNvPr id="3" name="Object 2"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14" name="Rectangle 13"/>
          <p:cNvSpPr/>
          <p:nvPr userDrawn="1"/>
        </p:nvSpPr>
        <p:spPr bwMode="auto">
          <a:xfrm>
            <a:off x="0" y="4455322"/>
            <a:ext cx="12192000" cy="2402678"/>
          </a:xfrm>
          <a:prstGeom prst="rect">
            <a:avLst/>
          </a:prstGeom>
          <a:solidFill>
            <a:schemeClr val="bg1"/>
          </a:solidFill>
          <a:ln>
            <a:noFill/>
            <a:headEnd type="none" w="med" len="med"/>
            <a:tailEnd type="none" w="med" len="med"/>
          </a:ln>
          <a:effectLst>
            <a:outerShdw blurRad="50800" dist="38100" dir="16200000"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GB" sz="22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26146" y="4739426"/>
            <a:ext cx="8459244" cy="923330"/>
          </a:xfrm>
          <a:noFill/>
        </p:spPr>
        <p:txBody>
          <a:bodyPr wrap="square" anchor="b" anchorCtr="0">
            <a:spAutoFit/>
          </a:bodyPr>
          <a:lstStyle>
            <a:lvl1pPr algn="l">
              <a:lnSpc>
                <a:spcPct val="100000"/>
              </a:lnSpc>
              <a:defRPr sz="6000" spc="-150" baseline="0">
                <a:solidFill>
                  <a:schemeClr val="accent2"/>
                </a:solidFill>
              </a:defRPr>
            </a:lvl1pPr>
          </a:lstStyle>
          <a:p>
            <a:r>
              <a:rPr lang="en-US"/>
              <a:t>Click to edit title style</a:t>
            </a:r>
          </a:p>
        </p:txBody>
      </p:sp>
      <p:sp>
        <p:nvSpPr>
          <p:cNvPr id="5" name="Text Placeholder 4"/>
          <p:cNvSpPr>
            <a:spLocks noGrp="1"/>
          </p:cNvSpPr>
          <p:nvPr>
            <p:ph type="body" sz="quarter" idx="12" hasCustomPrompt="1"/>
          </p:nvPr>
        </p:nvSpPr>
        <p:spPr>
          <a:xfrm>
            <a:off x="526146" y="5716958"/>
            <a:ext cx="8459244" cy="498598"/>
          </a:xfrm>
          <a:noFill/>
        </p:spPr>
        <p:txBody>
          <a:bodyPr>
            <a:noAutofit/>
          </a:bodyPr>
          <a:lstStyle>
            <a:lvl1pPr marL="0" indent="0" algn="l">
              <a:spcBef>
                <a:spcPts val="0"/>
              </a:spcBef>
              <a:buNone/>
              <a:defRPr sz="3200" spc="-70" baseline="0">
                <a:solidFill>
                  <a:schemeClr val="tx2"/>
                </a:solidFill>
                <a:latin typeface="+mj-lt"/>
              </a:defRPr>
            </a:lvl1pPr>
          </a:lstStyle>
          <a:p>
            <a:pPr lvl="0"/>
            <a:r>
              <a:rPr lang="en-US"/>
              <a:t>Speaker Title</a:t>
            </a:r>
          </a:p>
        </p:txBody>
      </p:sp>
      <p:pic>
        <p:nvPicPr>
          <p:cNvPr id="7" name="Picture 6"/>
          <p:cNvPicPr>
            <a:picLocks noChangeAspect="1"/>
          </p:cNvPicPr>
          <p:nvPr userDrawn="1"/>
        </p:nvPicPr>
        <p:blipFill>
          <a:blip r:embed="rId7"/>
          <a:stretch>
            <a:fillRect/>
          </a:stretch>
        </p:blipFill>
        <p:spPr>
          <a:xfrm>
            <a:off x="9282341" y="5214418"/>
            <a:ext cx="2401659" cy="566245"/>
          </a:xfrm>
          <a:prstGeom prst="rect">
            <a:avLst/>
          </a:prstGeom>
        </p:spPr>
      </p:pic>
    </p:spTree>
    <p:extLst>
      <p:ext uri="{BB962C8B-B14F-4D97-AF65-F5344CB8AC3E}">
        <p14:creationId xmlns:p14="http://schemas.microsoft.com/office/powerpoint/2010/main" val="167308952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mp; Content">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5200" name="think-cell Slide" r:id="rId4" imgW="377" imgH="377" progId="TCLayout.ActiveDocument.1">
                  <p:embed/>
                </p:oleObj>
              </mc:Choice>
              <mc:Fallback>
                <p:oleObj name="think-cell Slide" r:id="rId4" imgW="377" imgH="377"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5" name="Text Placeholder 4"/>
          <p:cNvSpPr>
            <a:spLocks noGrp="1"/>
          </p:cNvSpPr>
          <p:nvPr>
            <p:ph type="body" sz="quarter" idx="10"/>
          </p:nvPr>
        </p:nvSpPr>
        <p:spPr>
          <a:xfrm>
            <a:off x="519248" y="1447799"/>
            <a:ext cx="11151917" cy="2154436"/>
          </a:xfrm>
          <a:prstGeom prst="rect">
            <a:avLst/>
          </a:prstGeom>
        </p:spPr>
        <p:txBody>
          <a:bodyPr/>
          <a:lstStyle>
            <a:lvl1pPr marL="0" indent="0">
              <a:spcBef>
                <a:spcPts val="2400"/>
              </a:spcBef>
              <a:buNone/>
              <a:defRPr sz="3600">
                <a:solidFill>
                  <a:schemeClr val="tx2"/>
                </a:solidFill>
                <a:latin typeface="+mj-lt"/>
              </a:defRPr>
            </a:lvl1pPr>
            <a:lvl2pPr marL="342900" indent="-342900">
              <a:buFont typeface="Arial" panose="020B0604020202020204" pitchFamily="34" charset="0"/>
              <a:buChar char="•"/>
              <a:defRPr sz="2400">
                <a:solidFill>
                  <a:schemeClr val="tx2"/>
                </a:solidFill>
              </a:defRPr>
            </a:lvl2pPr>
            <a:lvl3pPr marL="574675" indent="-342900">
              <a:buFont typeface="Arial" panose="020B0604020202020204" pitchFamily="34" charset="0"/>
              <a:buChar char="•"/>
              <a:defRPr sz="2000">
                <a:solidFill>
                  <a:schemeClr val="tx2"/>
                </a:solidFill>
              </a:defRPr>
            </a:lvl3pPr>
            <a:lvl4pPr marL="800100" indent="-342900">
              <a:buFont typeface="Arial" panose="020B0604020202020204" pitchFamily="34" charset="0"/>
              <a:buChar char="•"/>
              <a:defRPr sz="2000">
                <a:solidFill>
                  <a:schemeClr val="tx2"/>
                </a:solidFill>
              </a:defRPr>
            </a:lvl4pPr>
            <a:lvl5pPr marL="1036638" indent="-342900">
              <a:buFont typeface="Arial" panose="020B0604020202020204" pitchFamily="34" charset="0"/>
              <a:buChar char="•"/>
              <a:defRPr sz="2000">
                <a:solidFill>
                  <a:schemeClr val="tx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p:txBody>
          <a:bodyPr/>
          <a:lstStyle>
            <a:lvl1pPr>
              <a:defRPr>
                <a:solidFill>
                  <a:schemeClr val="accent2"/>
                </a:solidFill>
              </a:defRPr>
            </a:lvl1pPr>
          </a:lstStyle>
          <a:p>
            <a:r>
              <a:rPr lang="en-US"/>
              <a:t>Click to edit Master title style</a:t>
            </a:r>
          </a:p>
        </p:txBody>
      </p:sp>
      <p:sp>
        <p:nvSpPr>
          <p:cNvPr id="8" name="Footer Placeholder 5"/>
          <p:cNvSpPr>
            <a:spLocks noGrp="1"/>
          </p:cNvSpPr>
          <p:nvPr>
            <p:ph type="ftr" sz="quarter" idx="3"/>
          </p:nvPr>
        </p:nvSpPr>
        <p:spPr>
          <a:xfrm>
            <a:off x="4038600" y="6253029"/>
            <a:ext cx="4114800" cy="219455"/>
          </a:xfrm>
          <a:prstGeom prst="rect">
            <a:avLst/>
          </a:prstGeom>
        </p:spPr>
        <p:txBody>
          <a:bodyPr vert="horz" lIns="91440" tIns="45720" rIns="91440" bIns="45720" rtlCol="0" anchor="ctr"/>
          <a:lstStyle>
            <a:lvl1pPr algn="ctr">
              <a:defRPr sz="1000">
                <a:solidFill>
                  <a:schemeClr val="tx2"/>
                </a:solidFill>
              </a:defRPr>
            </a:lvl1pPr>
          </a:lstStyle>
          <a:p>
            <a:r>
              <a:rPr lang="en-US"/>
              <a:t>Confidential</a:t>
            </a:r>
          </a:p>
        </p:txBody>
      </p:sp>
      <p:sp>
        <p:nvSpPr>
          <p:cNvPr id="9" name="Slide Number Placeholder 9"/>
          <p:cNvSpPr>
            <a:spLocks noGrp="1"/>
          </p:cNvSpPr>
          <p:nvPr>
            <p:ph type="sldNum" sz="quarter" idx="4"/>
          </p:nvPr>
        </p:nvSpPr>
        <p:spPr>
          <a:xfrm>
            <a:off x="1023938" y="6253028"/>
            <a:ext cx="560832" cy="219456"/>
          </a:xfrm>
          <a:prstGeom prst="rect">
            <a:avLst/>
          </a:prstGeom>
        </p:spPr>
        <p:txBody>
          <a:bodyPr lIns="0" tIns="60949" rIns="0" bIns="60949" anchor="ctr"/>
          <a:lstStyle>
            <a:lvl1pPr algn="l">
              <a:defRPr sz="1000">
                <a:solidFill>
                  <a:schemeClr val="tx2"/>
                </a:solidFill>
              </a:defRPr>
            </a:lvl1pPr>
          </a:lstStyle>
          <a:p>
            <a:pPr defTabSz="914363"/>
            <a:fld id="{727B4C2D-45E2-4621-8491-2995EB46A674}" type="slidenum">
              <a:rPr lang="en-US" smtClean="0"/>
              <a:pPr defTabSz="914363"/>
              <a:t>‹#›</a:t>
            </a:fld>
            <a:endParaRPr lang="en-US"/>
          </a:p>
        </p:txBody>
      </p:sp>
    </p:spTree>
    <p:extLst>
      <p:ext uri="{BB962C8B-B14F-4D97-AF65-F5344CB8AC3E}">
        <p14:creationId xmlns:p14="http://schemas.microsoft.com/office/powerpoint/2010/main" val="285065276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6223" name="think-cell Slide" r:id="rId4" imgW="377" imgH="377" progId="TCLayout.ActiveDocument.1">
                  <p:embed/>
                </p:oleObj>
              </mc:Choice>
              <mc:Fallback>
                <p:oleObj name="think-cell Slide" r:id="rId4" imgW="377" imgH="377"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3" name="Title 2"/>
          <p:cNvSpPr>
            <a:spLocks noGrp="1"/>
          </p:cNvSpPr>
          <p:nvPr>
            <p:ph type="title"/>
          </p:nvPr>
        </p:nvSpPr>
        <p:spPr>
          <a:xfrm>
            <a:off x="508000" y="299804"/>
            <a:ext cx="11176000" cy="932563"/>
          </a:xfrm>
        </p:spPr>
        <p:txBody>
          <a:bodyPr/>
          <a:lstStyle>
            <a:lvl1pPr>
              <a:defRPr sz="4800">
                <a:solidFill>
                  <a:schemeClr val="accent2"/>
                </a:solidFill>
              </a:defRPr>
            </a:lvl1pPr>
          </a:lstStyle>
          <a:p>
            <a:r>
              <a:rPr lang="en-US"/>
              <a:t>Click to edit Master title style</a:t>
            </a:r>
            <a:endParaRPr lang="en-IN"/>
          </a:p>
        </p:txBody>
      </p:sp>
      <p:sp>
        <p:nvSpPr>
          <p:cNvPr id="6" name="Footer Placeholder 5"/>
          <p:cNvSpPr>
            <a:spLocks noGrp="1"/>
          </p:cNvSpPr>
          <p:nvPr>
            <p:ph type="ftr" sz="quarter" idx="3"/>
          </p:nvPr>
        </p:nvSpPr>
        <p:spPr>
          <a:xfrm>
            <a:off x="4038600" y="6253029"/>
            <a:ext cx="4114800" cy="219455"/>
          </a:xfrm>
          <a:prstGeom prst="rect">
            <a:avLst/>
          </a:prstGeom>
        </p:spPr>
        <p:txBody>
          <a:bodyPr vert="horz" lIns="91440" tIns="45720" rIns="91440" bIns="45720" rtlCol="0" anchor="ctr"/>
          <a:lstStyle>
            <a:lvl1pPr algn="ctr">
              <a:defRPr sz="1000">
                <a:solidFill>
                  <a:schemeClr val="tx2"/>
                </a:solidFill>
              </a:defRPr>
            </a:lvl1pPr>
          </a:lstStyle>
          <a:p>
            <a:r>
              <a:rPr lang="en-US"/>
              <a:t>Confidential</a:t>
            </a:r>
          </a:p>
        </p:txBody>
      </p:sp>
      <p:sp>
        <p:nvSpPr>
          <p:cNvPr id="7" name="Slide Number Placeholder 9"/>
          <p:cNvSpPr>
            <a:spLocks noGrp="1"/>
          </p:cNvSpPr>
          <p:nvPr>
            <p:ph type="sldNum" sz="quarter" idx="4"/>
          </p:nvPr>
        </p:nvSpPr>
        <p:spPr>
          <a:xfrm>
            <a:off x="1023938" y="6253028"/>
            <a:ext cx="560832" cy="219456"/>
          </a:xfrm>
          <a:prstGeom prst="rect">
            <a:avLst/>
          </a:prstGeom>
        </p:spPr>
        <p:txBody>
          <a:bodyPr lIns="0" tIns="60949" rIns="0" bIns="60949" anchor="ctr"/>
          <a:lstStyle>
            <a:lvl1pPr algn="l">
              <a:defRPr sz="1000">
                <a:solidFill>
                  <a:schemeClr val="tx2"/>
                </a:solidFill>
              </a:defRPr>
            </a:lvl1pPr>
          </a:lstStyle>
          <a:p>
            <a:pPr defTabSz="914363"/>
            <a:fld id="{727B4C2D-45E2-4621-8491-2995EB46A674}" type="slidenum">
              <a:rPr lang="en-US" smtClean="0"/>
              <a:pPr defTabSz="914363"/>
              <a:t>‹#›</a:t>
            </a:fld>
            <a:endParaRPr lang="en-US"/>
          </a:p>
        </p:txBody>
      </p:sp>
      <p:sp>
        <p:nvSpPr>
          <p:cNvPr id="8" name="Freeform: Shape 7"/>
          <p:cNvSpPr/>
          <p:nvPr userDrawn="1"/>
        </p:nvSpPr>
        <p:spPr>
          <a:xfrm>
            <a:off x="0" y="6515100"/>
            <a:ext cx="12192000" cy="342900"/>
          </a:xfrm>
          <a:custGeom>
            <a:avLst/>
            <a:gdLst>
              <a:gd name="connsiteX0" fmla="*/ 12192000 w 12192000"/>
              <a:gd name="connsiteY0" fmla="*/ 0 h 342900"/>
              <a:gd name="connsiteX1" fmla="*/ 12192000 w 12192000"/>
              <a:gd name="connsiteY1" fmla="*/ 342900 h 342900"/>
              <a:gd name="connsiteX2" fmla="*/ 0 w 12192000"/>
              <a:gd name="connsiteY2" fmla="*/ 342900 h 342900"/>
              <a:gd name="connsiteX3" fmla="*/ 0 w 12192000"/>
              <a:gd name="connsiteY3" fmla="*/ 260092 h 342900"/>
            </a:gdLst>
            <a:ahLst/>
            <a:cxnLst>
              <a:cxn ang="0">
                <a:pos x="connsiteX0" y="connsiteY0"/>
              </a:cxn>
              <a:cxn ang="0">
                <a:pos x="connsiteX1" y="connsiteY1"/>
              </a:cxn>
              <a:cxn ang="0">
                <a:pos x="connsiteX2" y="connsiteY2"/>
              </a:cxn>
              <a:cxn ang="0">
                <a:pos x="connsiteX3" y="connsiteY3"/>
              </a:cxn>
            </a:cxnLst>
            <a:rect l="l" t="t" r="r" b="b"/>
            <a:pathLst>
              <a:path w="12192000" h="342900">
                <a:moveTo>
                  <a:pt x="12192000" y="0"/>
                </a:moveTo>
                <a:lnTo>
                  <a:pt x="12192000" y="342900"/>
                </a:lnTo>
                <a:lnTo>
                  <a:pt x="0" y="342900"/>
                </a:lnTo>
                <a:lnTo>
                  <a:pt x="0" y="260092"/>
                </a:lnTo>
                <a:close/>
              </a:path>
            </a:pathLst>
          </a:custGeom>
          <a:solidFill>
            <a:schemeClr val="accent1"/>
          </a:solidFill>
          <a:ln w="25400">
            <a:noFill/>
            <a:headEnd type="triangl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r"/>
            <a:r>
              <a:rPr lang="en-US" sz="800">
                <a:solidFill>
                  <a:schemeClr val="bg1">
                    <a:lumMod val="75000"/>
                  </a:schemeClr>
                </a:solidFill>
              </a:rPr>
              <a:t>©Valorem</a:t>
            </a:r>
          </a:p>
        </p:txBody>
      </p:sp>
      <p:pic>
        <p:nvPicPr>
          <p:cNvPr id="9" name="Picture 8"/>
          <p:cNvPicPr>
            <a:picLocks noChangeAspect="1"/>
          </p:cNvPicPr>
          <p:nvPr userDrawn="1"/>
        </p:nvPicPr>
        <p:blipFill>
          <a:blip r:embed="rId6"/>
          <a:stretch>
            <a:fillRect/>
          </a:stretch>
        </p:blipFill>
        <p:spPr>
          <a:xfrm>
            <a:off x="508000" y="6162485"/>
            <a:ext cx="400543" cy="400543"/>
          </a:xfrm>
          <a:prstGeom prst="rect">
            <a:avLst/>
          </a:prstGeom>
        </p:spPr>
      </p:pic>
    </p:spTree>
    <p:extLst>
      <p:ext uri="{BB962C8B-B14F-4D97-AF65-F5344CB8AC3E}">
        <p14:creationId xmlns:p14="http://schemas.microsoft.com/office/powerpoint/2010/main" val="2611555908"/>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7247" name="think-cell Slide" r:id="rId4" imgW="377" imgH="377" progId="TCLayout.ActiveDocument.1">
                  <p:embed/>
                </p:oleObj>
              </mc:Choice>
              <mc:Fallback>
                <p:oleObj name="think-cell Slide" r:id="rId4" imgW="377" imgH="377"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5" name="Footer Placeholder 5"/>
          <p:cNvSpPr>
            <a:spLocks noGrp="1"/>
          </p:cNvSpPr>
          <p:nvPr>
            <p:ph type="ftr" sz="quarter" idx="3"/>
          </p:nvPr>
        </p:nvSpPr>
        <p:spPr>
          <a:xfrm>
            <a:off x="4038600" y="6253029"/>
            <a:ext cx="4114800" cy="219455"/>
          </a:xfrm>
          <a:prstGeom prst="rect">
            <a:avLst/>
          </a:prstGeom>
        </p:spPr>
        <p:txBody>
          <a:bodyPr vert="horz" lIns="91440" tIns="45720" rIns="91440" bIns="45720" rtlCol="0" anchor="ctr"/>
          <a:lstStyle>
            <a:lvl1pPr algn="ctr">
              <a:defRPr sz="1000">
                <a:solidFill>
                  <a:schemeClr val="tx2"/>
                </a:solidFill>
              </a:defRPr>
            </a:lvl1pPr>
          </a:lstStyle>
          <a:p>
            <a:r>
              <a:rPr lang="en-US"/>
              <a:t>Confidential</a:t>
            </a:r>
          </a:p>
        </p:txBody>
      </p:sp>
      <p:sp>
        <p:nvSpPr>
          <p:cNvPr id="6" name="Slide Number Placeholder 9"/>
          <p:cNvSpPr>
            <a:spLocks noGrp="1"/>
          </p:cNvSpPr>
          <p:nvPr>
            <p:ph type="sldNum" sz="quarter" idx="4"/>
          </p:nvPr>
        </p:nvSpPr>
        <p:spPr>
          <a:xfrm>
            <a:off x="1023938" y="6253028"/>
            <a:ext cx="560832" cy="219456"/>
          </a:xfrm>
          <a:prstGeom prst="rect">
            <a:avLst/>
          </a:prstGeom>
        </p:spPr>
        <p:txBody>
          <a:bodyPr lIns="0" tIns="60949" rIns="0" bIns="60949" anchor="ctr"/>
          <a:lstStyle>
            <a:lvl1pPr algn="l">
              <a:defRPr sz="1000">
                <a:solidFill>
                  <a:schemeClr val="tx2"/>
                </a:solidFill>
              </a:defRPr>
            </a:lvl1pPr>
          </a:lstStyle>
          <a:p>
            <a:pPr defTabSz="914363"/>
            <a:fld id="{727B4C2D-45E2-4621-8491-2995EB46A674}" type="slidenum">
              <a:rPr lang="en-US" smtClean="0"/>
              <a:pPr defTabSz="914363"/>
              <a:t>‹#›</a:t>
            </a:fld>
            <a:endParaRPr lang="en-US"/>
          </a:p>
        </p:txBody>
      </p:sp>
    </p:spTree>
    <p:extLst>
      <p:ext uri="{BB962C8B-B14F-4D97-AF65-F5344CB8AC3E}">
        <p14:creationId xmlns:p14="http://schemas.microsoft.com/office/powerpoint/2010/main" val="1948870736"/>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Divider Slide">
    <p:bg>
      <p:bgPr>
        <a:solidFill>
          <a:schemeClr val="bg1"/>
        </a:soli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8271" name="think-cell Slide" r:id="rId4" imgW="377" imgH="377" progId="TCLayout.ActiveDocument.1">
                  <p:embed/>
                </p:oleObj>
              </mc:Choice>
              <mc:Fallback>
                <p:oleObj name="think-cell Slide" r:id="rId4" imgW="377" imgH="377" progId="TCLayout.ActiveDocument.1">
                  <p:embed/>
                  <p:pic>
                    <p:nvPicPr>
                      <p:cNvPr id="4" name="Object 3"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hasCustomPrompt="1"/>
          </p:nvPr>
        </p:nvSpPr>
        <p:spPr>
          <a:xfrm>
            <a:off x="522514" y="2344577"/>
            <a:ext cx="11161486" cy="1218795"/>
          </a:xfrm>
        </p:spPr>
        <p:txBody>
          <a:bodyPr anchor="b" anchorCtr="0"/>
          <a:lstStyle>
            <a:lvl1pPr>
              <a:defRPr sz="6600" spc="-100" baseline="0">
                <a:solidFill>
                  <a:schemeClr val="accent2"/>
                </a:solidFill>
                <a:latin typeface="Segoe UI Semibold" panose="020B0702040204020203" pitchFamily="34" charset="0"/>
                <a:cs typeface="Segoe UI Semibold" panose="020B0702040204020203" pitchFamily="34" charset="0"/>
              </a:defRPr>
            </a:lvl1pPr>
          </a:lstStyle>
          <a:p>
            <a:r>
              <a:rPr lang="en-US"/>
              <a:t>Click to edit title style</a:t>
            </a:r>
          </a:p>
        </p:txBody>
      </p:sp>
      <p:sp>
        <p:nvSpPr>
          <p:cNvPr id="3" name="Text Placeholder 4"/>
          <p:cNvSpPr>
            <a:spLocks noGrp="1"/>
          </p:cNvSpPr>
          <p:nvPr>
            <p:ph type="body" sz="quarter" idx="12" hasCustomPrompt="1"/>
          </p:nvPr>
        </p:nvSpPr>
        <p:spPr>
          <a:xfrm>
            <a:off x="522514" y="3606915"/>
            <a:ext cx="11161486" cy="498598"/>
          </a:xfrm>
          <a:noFill/>
        </p:spPr>
        <p:txBody>
          <a:bodyPr>
            <a:noAutofit/>
          </a:bodyPr>
          <a:lstStyle>
            <a:lvl1pPr marL="0" indent="0" algn="l">
              <a:spcBef>
                <a:spcPts val="0"/>
              </a:spcBef>
              <a:buNone/>
              <a:defRPr sz="2200" spc="0" baseline="0">
                <a:solidFill>
                  <a:schemeClr val="tx2"/>
                </a:solidFill>
                <a:latin typeface="Segoe UI Semibold" panose="020B0702040204020203" pitchFamily="34" charset="0"/>
                <a:cs typeface="Segoe UI Semibold" panose="020B0702040204020203" pitchFamily="34" charset="0"/>
              </a:defRPr>
            </a:lvl1pPr>
          </a:lstStyle>
          <a:p>
            <a:pPr lvl="0"/>
            <a:r>
              <a:rPr lang="en-IN"/>
              <a:t>Click to edit title style</a:t>
            </a:r>
            <a:endParaRPr lang="en-US"/>
          </a:p>
        </p:txBody>
      </p:sp>
      <p:sp>
        <p:nvSpPr>
          <p:cNvPr id="14" name="Freeform: Shape 13"/>
          <p:cNvSpPr/>
          <p:nvPr userDrawn="1"/>
        </p:nvSpPr>
        <p:spPr>
          <a:xfrm>
            <a:off x="0" y="5943600"/>
            <a:ext cx="12192000" cy="914400"/>
          </a:xfrm>
          <a:custGeom>
            <a:avLst/>
            <a:gdLst>
              <a:gd name="connsiteX0" fmla="*/ 12192000 w 12192000"/>
              <a:gd name="connsiteY0" fmla="*/ 0 h 914400"/>
              <a:gd name="connsiteX1" fmla="*/ 12192000 w 12192000"/>
              <a:gd name="connsiteY1" fmla="*/ 914400 h 914400"/>
              <a:gd name="connsiteX2" fmla="*/ 0 w 12192000"/>
              <a:gd name="connsiteY2" fmla="*/ 914400 h 914400"/>
              <a:gd name="connsiteX3" fmla="*/ 0 w 12192000"/>
              <a:gd name="connsiteY3" fmla="*/ 813554 h 914400"/>
            </a:gdLst>
            <a:ahLst/>
            <a:cxnLst>
              <a:cxn ang="0">
                <a:pos x="connsiteX0" y="connsiteY0"/>
              </a:cxn>
              <a:cxn ang="0">
                <a:pos x="connsiteX1" y="connsiteY1"/>
              </a:cxn>
              <a:cxn ang="0">
                <a:pos x="connsiteX2" y="connsiteY2"/>
              </a:cxn>
              <a:cxn ang="0">
                <a:pos x="connsiteX3" y="connsiteY3"/>
              </a:cxn>
            </a:cxnLst>
            <a:rect l="l" t="t" r="r" b="b"/>
            <a:pathLst>
              <a:path w="12192000" h="914400">
                <a:moveTo>
                  <a:pt x="12192000" y="0"/>
                </a:moveTo>
                <a:lnTo>
                  <a:pt x="12192000" y="914400"/>
                </a:lnTo>
                <a:lnTo>
                  <a:pt x="0" y="914400"/>
                </a:lnTo>
                <a:lnTo>
                  <a:pt x="0" y="813554"/>
                </a:lnTo>
                <a:close/>
              </a:path>
            </a:pathLst>
          </a:custGeom>
          <a:solidFill>
            <a:srgbClr val="0044A5"/>
          </a:solidFill>
          <a:ln w="25400">
            <a:noFill/>
            <a:headEnd type="triangl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 name="Freeform: Shape 18"/>
          <p:cNvSpPr/>
          <p:nvPr userDrawn="1"/>
        </p:nvSpPr>
        <p:spPr>
          <a:xfrm>
            <a:off x="6638480" y="5943600"/>
            <a:ext cx="5553520" cy="898700"/>
          </a:xfrm>
          <a:custGeom>
            <a:avLst/>
            <a:gdLst>
              <a:gd name="connsiteX0" fmla="*/ 5553520 w 5553520"/>
              <a:gd name="connsiteY0" fmla="*/ 0 h 898700"/>
              <a:gd name="connsiteX1" fmla="*/ 5553520 w 5553520"/>
              <a:gd name="connsiteY1" fmla="*/ 898700 h 898700"/>
              <a:gd name="connsiteX2" fmla="*/ 0 w 5553520"/>
              <a:gd name="connsiteY2" fmla="*/ 370578 h 898700"/>
            </a:gdLst>
            <a:ahLst/>
            <a:cxnLst>
              <a:cxn ang="0">
                <a:pos x="connsiteX0" y="connsiteY0"/>
              </a:cxn>
              <a:cxn ang="0">
                <a:pos x="connsiteX1" y="connsiteY1"/>
              </a:cxn>
              <a:cxn ang="0">
                <a:pos x="connsiteX2" y="connsiteY2"/>
              </a:cxn>
            </a:cxnLst>
            <a:rect l="l" t="t" r="r" b="b"/>
            <a:pathLst>
              <a:path w="5553520" h="898700">
                <a:moveTo>
                  <a:pt x="5553520" y="0"/>
                </a:moveTo>
                <a:lnTo>
                  <a:pt x="5553520" y="898700"/>
                </a:lnTo>
                <a:lnTo>
                  <a:pt x="0" y="370578"/>
                </a:lnTo>
                <a:close/>
              </a:path>
            </a:pathLst>
          </a:custGeom>
          <a:solidFill>
            <a:srgbClr val="0056B7"/>
          </a:solidFill>
          <a:ln w="25400">
            <a:noFill/>
            <a:headEnd type="triangl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22" name="Picture 21"/>
          <p:cNvPicPr>
            <a:picLocks noChangeAspect="1"/>
          </p:cNvPicPr>
          <p:nvPr userDrawn="1"/>
        </p:nvPicPr>
        <p:blipFill>
          <a:blip r:embed="rId6"/>
          <a:srcRect r="13515"/>
          <a:stretch>
            <a:fillRect/>
          </a:stretch>
        </p:blipFill>
        <p:spPr>
          <a:xfrm>
            <a:off x="9982200" y="2078010"/>
            <a:ext cx="2216357" cy="2562717"/>
          </a:xfrm>
          <a:custGeom>
            <a:avLst/>
            <a:gdLst>
              <a:gd name="connsiteX0" fmla="*/ 0 w 1866486"/>
              <a:gd name="connsiteY0" fmla="*/ 0 h 2158171"/>
              <a:gd name="connsiteX1" fmla="*/ 1866486 w 1866486"/>
              <a:gd name="connsiteY1" fmla="*/ 0 h 2158171"/>
              <a:gd name="connsiteX2" fmla="*/ 1866486 w 1866486"/>
              <a:gd name="connsiteY2" fmla="*/ 2158171 h 2158171"/>
              <a:gd name="connsiteX3" fmla="*/ 0 w 1866486"/>
              <a:gd name="connsiteY3" fmla="*/ 2158171 h 2158171"/>
            </a:gdLst>
            <a:ahLst/>
            <a:cxnLst>
              <a:cxn ang="0">
                <a:pos x="connsiteX0" y="connsiteY0"/>
              </a:cxn>
              <a:cxn ang="0">
                <a:pos x="connsiteX1" y="connsiteY1"/>
              </a:cxn>
              <a:cxn ang="0">
                <a:pos x="connsiteX2" y="connsiteY2"/>
              </a:cxn>
              <a:cxn ang="0">
                <a:pos x="connsiteX3" y="connsiteY3"/>
              </a:cxn>
            </a:cxnLst>
            <a:rect l="l" t="t" r="r" b="b"/>
            <a:pathLst>
              <a:path w="1866486" h="2158171">
                <a:moveTo>
                  <a:pt x="0" y="0"/>
                </a:moveTo>
                <a:lnTo>
                  <a:pt x="1866486" y="0"/>
                </a:lnTo>
                <a:lnTo>
                  <a:pt x="1866486" y="2158171"/>
                </a:lnTo>
                <a:lnTo>
                  <a:pt x="0" y="2158171"/>
                </a:lnTo>
                <a:close/>
              </a:path>
            </a:pathLst>
          </a:custGeom>
        </p:spPr>
      </p:pic>
    </p:spTree>
    <p:extLst>
      <p:ext uri="{BB962C8B-B14F-4D97-AF65-F5344CB8AC3E}">
        <p14:creationId xmlns:p14="http://schemas.microsoft.com/office/powerpoint/2010/main" val="2546096607"/>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hank You Slide">
    <p:bg>
      <p:bgPr>
        <a:solidFill>
          <a:schemeClr val="bg1"/>
        </a:soli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9295" name="think-cell Slide" r:id="rId4" imgW="377" imgH="377" progId="TCLayout.ActiveDocument.1">
                  <p:embed/>
                </p:oleObj>
              </mc:Choice>
              <mc:Fallback>
                <p:oleObj name="think-cell Slide" r:id="rId4" imgW="377" imgH="377" progId="TCLayout.ActiveDocument.1">
                  <p:embed/>
                  <p:pic>
                    <p:nvPicPr>
                      <p:cNvPr id="4" name="Object 3"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p:nvPr>
        </p:nvSpPr>
        <p:spPr>
          <a:xfrm>
            <a:off x="522514" y="2598577"/>
            <a:ext cx="11161486" cy="1218795"/>
          </a:xfrm>
        </p:spPr>
        <p:txBody>
          <a:bodyPr anchor="b" anchorCtr="0"/>
          <a:lstStyle>
            <a:lvl1pPr>
              <a:defRPr sz="6600" spc="-100" baseline="0">
                <a:solidFill>
                  <a:schemeClr val="accent2"/>
                </a:solidFill>
                <a:latin typeface="Segoe UI Semibold" panose="020B0702040204020203" pitchFamily="34" charset="0"/>
                <a:cs typeface="Segoe UI Semibold" panose="020B0702040204020203" pitchFamily="34" charset="0"/>
              </a:defRPr>
            </a:lvl1pPr>
          </a:lstStyle>
          <a:p>
            <a:endParaRPr lang="en-US"/>
          </a:p>
        </p:txBody>
      </p:sp>
      <p:sp>
        <p:nvSpPr>
          <p:cNvPr id="3" name="Text Placeholder 4"/>
          <p:cNvSpPr>
            <a:spLocks noGrp="1"/>
          </p:cNvSpPr>
          <p:nvPr>
            <p:ph type="body" sz="quarter" idx="12" hasCustomPrompt="1"/>
          </p:nvPr>
        </p:nvSpPr>
        <p:spPr>
          <a:xfrm>
            <a:off x="522514" y="3935092"/>
            <a:ext cx="11161486" cy="498598"/>
          </a:xfrm>
          <a:noFill/>
        </p:spPr>
        <p:txBody>
          <a:bodyPr>
            <a:noAutofit/>
          </a:bodyPr>
          <a:lstStyle>
            <a:lvl1pPr marL="0" indent="0" algn="l">
              <a:spcBef>
                <a:spcPts val="0"/>
              </a:spcBef>
              <a:buNone/>
              <a:defRPr sz="2200" spc="0" baseline="0">
                <a:solidFill>
                  <a:schemeClr val="tx2"/>
                </a:solidFill>
                <a:latin typeface="Segoe UI Semibold" panose="020B0702040204020203" pitchFamily="34" charset="0"/>
                <a:cs typeface="Segoe UI Semibold" panose="020B0702040204020203" pitchFamily="34" charset="0"/>
              </a:defRPr>
            </a:lvl1pPr>
          </a:lstStyle>
          <a:p>
            <a:pPr lvl="0"/>
            <a:r>
              <a:rPr lang="en-IN"/>
              <a:t>Click to edit title style</a:t>
            </a:r>
            <a:endParaRPr lang="en-US"/>
          </a:p>
        </p:txBody>
      </p:sp>
      <p:pic>
        <p:nvPicPr>
          <p:cNvPr id="11" name="Picture 10"/>
          <p:cNvPicPr>
            <a:picLocks noChangeAspect="1"/>
          </p:cNvPicPr>
          <p:nvPr userDrawn="1"/>
        </p:nvPicPr>
        <p:blipFill>
          <a:blip r:embed="rId6"/>
          <a:srcRect/>
          <a:stretch>
            <a:fillRect/>
          </a:stretch>
        </p:blipFill>
        <p:spPr>
          <a:xfrm>
            <a:off x="-368300" y="-470115"/>
            <a:ext cx="2862072" cy="2862072"/>
          </a:xfrm>
          <a:custGeom>
            <a:avLst/>
            <a:gdLst>
              <a:gd name="connsiteX0" fmla="*/ 304800 w 2362200"/>
              <a:gd name="connsiteY0" fmla="*/ 389343 h 2362200"/>
              <a:gd name="connsiteX1" fmla="*/ 2362200 w 2362200"/>
              <a:gd name="connsiteY1" fmla="*/ 389343 h 2362200"/>
              <a:gd name="connsiteX2" fmla="*/ 2362200 w 2362200"/>
              <a:gd name="connsiteY2" fmla="*/ 2362200 h 2362200"/>
              <a:gd name="connsiteX3" fmla="*/ 304800 w 2362200"/>
              <a:gd name="connsiteY3" fmla="*/ 2362200 h 2362200"/>
              <a:gd name="connsiteX4" fmla="*/ 0 w 2362200"/>
              <a:gd name="connsiteY4" fmla="*/ 0 h 2362200"/>
              <a:gd name="connsiteX5" fmla="*/ 304800 w 2362200"/>
              <a:gd name="connsiteY5" fmla="*/ 0 h 2362200"/>
              <a:gd name="connsiteX6" fmla="*/ 304800 w 2362200"/>
              <a:gd name="connsiteY6" fmla="*/ 389343 h 2362200"/>
              <a:gd name="connsiteX7" fmla="*/ 0 w 2362200"/>
              <a:gd name="connsiteY7" fmla="*/ 389343 h 236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2200" h="2362200">
                <a:moveTo>
                  <a:pt x="304800" y="389343"/>
                </a:moveTo>
                <a:lnTo>
                  <a:pt x="2362200" y="389343"/>
                </a:lnTo>
                <a:lnTo>
                  <a:pt x="2362200" y="2362200"/>
                </a:lnTo>
                <a:lnTo>
                  <a:pt x="304800" y="2362200"/>
                </a:lnTo>
                <a:close/>
                <a:moveTo>
                  <a:pt x="0" y="0"/>
                </a:moveTo>
                <a:lnTo>
                  <a:pt x="304800" y="0"/>
                </a:lnTo>
                <a:lnTo>
                  <a:pt x="304800" y="389343"/>
                </a:lnTo>
                <a:lnTo>
                  <a:pt x="0" y="389343"/>
                </a:lnTo>
                <a:close/>
              </a:path>
            </a:pathLst>
          </a:custGeom>
        </p:spPr>
      </p:pic>
      <p:pic>
        <p:nvPicPr>
          <p:cNvPr id="12" name="Picture 11"/>
          <p:cNvPicPr>
            <a:picLocks noChangeAspect="1"/>
          </p:cNvPicPr>
          <p:nvPr userDrawn="1"/>
        </p:nvPicPr>
        <p:blipFill>
          <a:blip r:embed="rId7"/>
          <a:stretch>
            <a:fillRect/>
          </a:stretch>
        </p:blipFill>
        <p:spPr>
          <a:xfrm>
            <a:off x="10019409" y="6273800"/>
            <a:ext cx="1664591" cy="394764"/>
          </a:xfrm>
          <a:prstGeom prst="rect">
            <a:avLst/>
          </a:prstGeom>
        </p:spPr>
      </p:pic>
    </p:spTree>
    <p:extLst>
      <p:ext uri="{BB962C8B-B14F-4D97-AF65-F5344CB8AC3E}">
        <p14:creationId xmlns:p14="http://schemas.microsoft.com/office/powerpoint/2010/main" val="508223438"/>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1_Thank You Slide">
    <p:bg>
      <p:bgPr>
        <a:solidFill>
          <a:schemeClr val="accent1"/>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4"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a:xfrm>
            <a:off x="-368300" y="-465543"/>
            <a:ext cx="2857500" cy="2857500"/>
          </a:xfrm>
          <a:custGeom>
            <a:avLst/>
            <a:gdLst>
              <a:gd name="connsiteX0" fmla="*/ 304800 w 2359152"/>
              <a:gd name="connsiteY0" fmla="*/ 389343 h 2359152"/>
              <a:gd name="connsiteX1" fmla="*/ 2359152 w 2359152"/>
              <a:gd name="connsiteY1" fmla="*/ 389343 h 2359152"/>
              <a:gd name="connsiteX2" fmla="*/ 2359152 w 2359152"/>
              <a:gd name="connsiteY2" fmla="*/ 2359152 h 2359152"/>
              <a:gd name="connsiteX3" fmla="*/ 304800 w 2359152"/>
              <a:gd name="connsiteY3" fmla="*/ 2359152 h 2359152"/>
              <a:gd name="connsiteX4" fmla="*/ 0 w 2359152"/>
              <a:gd name="connsiteY4" fmla="*/ 0 h 2359152"/>
              <a:gd name="connsiteX5" fmla="*/ 304800 w 2359152"/>
              <a:gd name="connsiteY5" fmla="*/ 0 h 2359152"/>
              <a:gd name="connsiteX6" fmla="*/ 304800 w 2359152"/>
              <a:gd name="connsiteY6" fmla="*/ 389343 h 2359152"/>
              <a:gd name="connsiteX7" fmla="*/ 0 w 2359152"/>
              <a:gd name="connsiteY7" fmla="*/ 389343 h 2359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59152" h="2359152">
                <a:moveTo>
                  <a:pt x="304800" y="389343"/>
                </a:moveTo>
                <a:lnTo>
                  <a:pt x="2359152" y="389343"/>
                </a:lnTo>
                <a:lnTo>
                  <a:pt x="2359152" y="2359152"/>
                </a:lnTo>
                <a:lnTo>
                  <a:pt x="304800" y="2359152"/>
                </a:lnTo>
                <a:close/>
                <a:moveTo>
                  <a:pt x="0" y="0"/>
                </a:moveTo>
                <a:lnTo>
                  <a:pt x="304800" y="0"/>
                </a:lnTo>
                <a:lnTo>
                  <a:pt x="304800" y="389343"/>
                </a:lnTo>
                <a:lnTo>
                  <a:pt x="0" y="389343"/>
                </a:lnTo>
                <a:close/>
              </a:path>
            </a:pathLst>
          </a:custGeom>
        </p:spPr>
      </p:pic>
      <p:pic>
        <p:nvPicPr>
          <p:cNvPr id="7" name="Picture 6"/>
          <p:cNvPicPr>
            <a:picLocks noChangeAspect="1"/>
          </p:cNvPicPr>
          <p:nvPr userDrawn="1"/>
        </p:nvPicPr>
        <p:blipFill>
          <a:blip r:embed="rId5"/>
          <a:stretch>
            <a:fillRect/>
          </a:stretch>
        </p:blipFill>
        <p:spPr>
          <a:xfrm>
            <a:off x="10033303" y="6275372"/>
            <a:ext cx="1650697" cy="393192"/>
          </a:xfrm>
          <a:prstGeom prst="rect">
            <a:avLst/>
          </a:prstGeom>
        </p:spPr>
      </p:pic>
      <p:graphicFrame>
        <p:nvGraphicFramePr>
          <p:cNvPr id="4" name="Object 3" hidden="1"/>
          <p:cNvGraphicFramePr>
            <a:graphicFrameLocks noChangeAspect="1"/>
          </p:cNvGraphicFramePr>
          <p:nvPr userDrawn="1">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0319" name="think-cell Slide" r:id="rId6" imgW="377" imgH="377" progId="TCLayout.ActiveDocument.1">
                  <p:embed/>
                </p:oleObj>
              </mc:Choice>
              <mc:Fallback>
                <p:oleObj name="think-cell Slide" r:id="rId6" imgW="377" imgH="377" progId="TCLayout.ActiveDocument.1">
                  <p:embed/>
                  <p:pic>
                    <p:nvPicPr>
                      <p:cNvPr id="4" name="Object 3" hidden="1"/>
                      <p:cNvPicPr/>
                      <p:nvPr/>
                    </p:nvPicPr>
                    <p:blipFill>
                      <a:blip r:embed="rId7"/>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p:nvPr>
        </p:nvSpPr>
        <p:spPr>
          <a:xfrm>
            <a:off x="522514" y="2598577"/>
            <a:ext cx="11161486" cy="1218795"/>
          </a:xfrm>
        </p:spPr>
        <p:txBody>
          <a:bodyPr anchor="b" anchorCtr="0"/>
          <a:lstStyle>
            <a:lvl1pPr>
              <a:defRPr sz="6600" spc="-100" baseline="0">
                <a:solidFill>
                  <a:schemeClr val="bg2"/>
                </a:solidFill>
                <a:latin typeface="Segoe UI Semibold" panose="020B0702040204020203" pitchFamily="34" charset="0"/>
                <a:cs typeface="Segoe UI Semibold" panose="020B0702040204020203" pitchFamily="34" charset="0"/>
              </a:defRPr>
            </a:lvl1pPr>
          </a:lstStyle>
          <a:p>
            <a:endParaRPr lang="en-US"/>
          </a:p>
        </p:txBody>
      </p:sp>
      <p:sp>
        <p:nvSpPr>
          <p:cNvPr id="3" name="Text Placeholder 4"/>
          <p:cNvSpPr>
            <a:spLocks noGrp="1"/>
          </p:cNvSpPr>
          <p:nvPr>
            <p:ph type="body" sz="quarter" idx="12" hasCustomPrompt="1"/>
          </p:nvPr>
        </p:nvSpPr>
        <p:spPr>
          <a:xfrm>
            <a:off x="522514" y="3935092"/>
            <a:ext cx="11161486" cy="498598"/>
          </a:xfrm>
          <a:noFill/>
        </p:spPr>
        <p:txBody>
          <a:bodyPr>
            <a:noAutofit/>
          </a:bodyPr>
          <a:lstStyle>
            <a:lvl1pPr marL="0" indent="0" algn="l">
              <a:spcBef>
                <a:spcPts val="0"/>
              </a:spcBef>
              <a:buNone/>
              <a:defRPr sz="2200" spc="0" baseline="0">
                <a:solidFill>
                  <a:schemeClr val="bg2"/>
                </a:solidFill>
                <a:latin typeface="Segoe UI Semibold" panose="020B0702040204020203" pitchFamily="34" charset="0"/>
                <a:cs typeface="Segoe UI Semibold" panose="020B0702040204020203" pitchFamily="34" charset="0"/>
              </a:defRPr>
            </a:lvl1pPr>
          </a:lstStyle>
          <a:p>
            <a:pPr lvl="0"/>
            <a:r>
              <a:rPr lang="en-IN"/>
              <a:t>Click to edit title style</a:t>
            </a:r>
            <a:endParaRPr lang="en-US"/>
          </a:p>
        </p:txBody>
      </p:sp>
    </p:spTree>
    <p:extLst>
      <p:ext uri="{BB962C8B-B14F-4D97-AF65-F5344CB8AC3E}">
        <p14:creationId xmlns:p14="http://schemas.microsoft.com/office/powerpoint/2010/main" val="32206692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ags" Target="../tags/tag1.xml"/><Relationship Id="rId3" Type="http://schemas.openxmlformats.org/officeDocument/2006/relationships/slideLayout" Target="../slideLayouts/slideLayout3.xml"/><Relationship Id="rId21" Type="http://schemas.openxmlformats.org/officeDocument/2006/relationships/image" Target="../media/image2.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vmlDrawing" Target="../drawings/vmlDrawing1.vml"/><Relationship Id="rId2" Type="http://schemas.openxmlformats.org/officeDocument/2006/relationships/slideLayout" Target="../slideLayouts/slideLayout2.xml"/><Relationship Id="rId16" Type="http://schemas.openxmlformats.org/officeDocument/2006/relationships/theme" Target="../theme/theme1.xml"/><Relationship Id="rId20"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oleObject" Target="../embeddings/oleObject1.bin"/><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8"/>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105" name="think-cell Slide" r:id="rId19" imgW="377" imgH="377" progId="TCLayout.ActiveDocument.1">
                  <p:embed/>
                </p:oleObj>
              </mc:Choice>
              <mc:Fallback>
                <p:oleObj name="think-cell Slide" r:id="rId19" imgW="377" imgH="377" progId="TCLayout.ActiveDocument.1">
                  <p:embed/>
                  <p:pic>
                    <p:nvPicPr>
                      <p:cNvPr id="3" name="Object 2" hidden="1"/>
                      <p:cNvPicPr/>
                      <p:nvPr/>
                    </p:nvPicPr>
                    <p:blipFill>
                      <a:blip r:embed="rId20"/>
                      <a:stretch>
                        <a:fillRect/>
                      </a:stretch>
                    </p:blipFill>
                    <p:spPr>
                      <a:xfrm>
                        <a:off x="1588" y="1588"/>
                        <a:ext cx="1587" cy="1587"/>
                      </a:xfrm>
                      <a:prstGeom prst="rect">
                        <a:avLst/>
                      </a:prstGeom>
                    </p:spPr>
                  </p:pic>
                </p:oleObj>
              </mc:Fallback>
            </mc:AlternateContent>
          </a:graphicData>
        </a:graphic>
      </p:graphicFrame>
      <p:sp>
        <p:nvSpPr>
          <p:cNvPr id="4" name="Text Placeholder 3"/>
          <p:cNvSpPr>
            <a:spLocks noGrp="1"/>
          </p:cNvSpPr>
          <p:nvPr userDrawn="1">
            <p:ph type="body" idx="1"/>
          </p:nvPr>
        </p:nvSpPr>
        <p:spPr>
          <a:xfrm>
            <a:off x="508000" y="1447801"/>
            <a:ext cx="11176000" cy="2215991"/>
          </a:xfrm>
          <a:prstGeom prst="rect">
            <a:avLst/>
          </a:prstGeom>
        </p:spPr>
        <p:txBody>
          <a:bodyPr vert="horz"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Placeholder 1"/>
          <p:cNvSpPr>
            <a:spLocks noGrp="1"/>
          </p:cNvSpPr>
          <p:nvPr userDrawn="1">
            <p:ph type="title"/>
          </p:nvPr>
        </p:nvSpPr>
        <p:spPr>
          <a:xfrm>
            <a:off x="508000" y="299804"/>
            <a:ext cx="11176000" cy="932563"/>
          </a:xfrm>
          <a:prstGeom prst="rect">
            <a:avLst/>
          </a:prstGeom>
          <a:noFill/>
        </p:spPr>
        <p:txBody>
          <a:bodyPr vert="horz" wrap="square" lIns="0" tIns="0" rIns="0" bIns="0" rtlCol="0" anchor="ctr">
            <a:noAutofit/>
          </a:bodyPr>
          <a:lstStyle/>
          <a:p>
            <a:r>
              <a:rPr lang="en-US"/>
              <a:t>Click to edit Master title style</a:t>
            </a:r>
          </a:p>
        </p:txBody>
      </p:sp>
      <p:sp>
        <p:nvSpPr>
          <p:cNvPr id="20" name="Slide Number Placeholder 9"/>
          <p:cNvSpPr>
            <a:spLocks noGrp="1"/>
          </p:cNvSpPr>
          <p:nvPr>
            <p:ph type="sldNum" sz="quarter" idx="4"/>
          </p:nvPr>
        </p:nvSpPr>
        <p:spPr>
          <a:xfrm>
            <a:off x="1023938" y="6253028"/>
            <a:ext cx="560832" cy="219456"/>
          </a:xfrm>
          <a:prstGeom prst="rect">
            <a:avLst/>
          </a:prstGeom>
        </p:spPr>
        <p:txBody>
          <a:bodyPr lIns="0" tIns="60949" rIns="0" bIns="60949" anchor="ctr"/>
          <a:lstStyle>
            <a:lvl1pPr algn="l">
              <a:defRPr sz="1000">
                <a:solidFill>
                  <a:schemeClr val="tx2"/>
                </a:solidFill>
              </a:defRPr>
            </a:lvl1pPr>
          </a:lstStyle>
          <a:p>
            <a:pPr defTabSz="914363"/>
            <a:fld id="{727B4C2D-45E2-4621-8491-2995EB46A674}" type="slidenum">
              <a:rPr lang="en-US" smtClean="0"/>
              <a:pPr defTabSz="914363"/>
              <a:t>‹#›</a:t>
            </a:fld>
            <a:endParaRPr lang="en-US"/>
          </a:p>
        </p:txBody>
      </p:sp>
      <p:sp>
        <p:nvSpPr>
          <p:cNvPr id="12" name="Freeform: Shape 11"/>
          <p:cNvSpPr/>
          <p:nvPr userDrawn="1"/>
        </p:nvSpPr>
        <p:spPr>
          <a:xfrm>
            <a:off x="0" y="6515100"/>
            <a:ext cx="12192000" cy="342900"/>
          </a:xfrm>
          <a:custGeom>
            <a:avLst/>
            <a:gdLst>
              <a:gd name="connsiteX0" fmla="*/ 12192000 w 12192000"/>
              <a:gd name="connsiteY0" fmla="*/ 0 h 342900"/>
              <a:gd name="connsiteX1" fmla="*/ 12192000 w 12192000"/>
              <a:gd name="connsiteY1" fmla="*/ 342900 h 342900"/>
              <a:gd name="connsiteX2" fmla="*/ 0 w 12192000"/>
              <a:gd name="connsiteY2" fmla="*/ 342900 h 342900"/>
              <a:gd name="connsiteX3" fmla="*/ 0 w 12192000"/>
              <a:gd name="connsiteY3" fmla="*/ 260092 h 342900"/>
            </a:gdLst>
            <a:ahLst/>
            <a:cxnLst>
              <a:cxn ang="0">
                <a:pos x="connsiteX0" y="connsiteY0"/>
              </a:cxn>
              <a:cxn ang="0">
                <a:pos x="connsiteX1" y="connsiteY1"/>
              </a:cxn>
              <a:cxn ang="0">
                <a:pos x="connsiteX2" y="connsiteY2"/>
              </a:cxn>
              <a:cxn ang="0">
                <a:pos x="connsiteX3" y="connsiteY3"/>
              </a:cxn>
            </a:cxnLst>
            <a:rect l="l" t="t" r="r" b="b"/>
            <a:pathLst>
              <a:path w="12192000" h="342900">
                <a:moveTo>
                  <a:pt x="12192000" y="0"/>
                </a:moveTo>
                <a:lnTo>
                  <a:pt x="12192000" y="342900"/>
                </a:lnTo>
                <a:lnTo>
                  <a:pt x="0" y="342900"/>
                </a:lnTo>
                <a:lnTo>
                  <a:pt x="0" y="260092"/>
                </a:lnTo>
                <a:close/>
              </a:path>
            </a:pathLst>
          </a:custGeom>
          <a:solidFill>
            <a:schemeClr val="accent1"/>
          </a:solidFill>
          <a:ln w="25400">
            <a:noFill/>
            <a:headEnd type="triangl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r"/>
            <a:r>
              <a:rPr lang="en-US" sz="800">
                <a:solidFill>
                  <a:schemeClr val="bg1">
                    <a:lumMod val="75000"/>
                  </a:schemeClr>
                </a:solidFill>
              </a:rPr>
              <a:t>©Valorem</a:t>
            </a:r>
          </a:p>
        </p:txBody>
      </p:sp>
      <p:pic>
        <p:nvPicPr>
          <p:cNvPr id="13" name="Picture 12"/>
          <p:cNvPicPr>
            <a:picLocks noChangeAspect="1"/>
          </p:cNvPicPr>
          <p:nvPr userDrawn="1"/>
        </p:nvPicPr>
        <p:blipFill>
          <a:blip r:embed="rId21"/>
          <a:stretch>
            <a:fillRect/>
          </a:stretch>
        </p:blipFill>
        <p:spPr>
          <a:xfrm>
            <a:off x="508000" y="6162485"/>
            <a:ext cx="400543" cy="400543"/>
          </a:xfrm>
          <a:prstGeom prst="rect">
            <a:avLst/>
          </a:prstGeom>
        </p:spPr>
      </p:pic>
      <p:sp>
        <p:nvSpPr>
          <p:cNvPr id="6" name="Footer Placeholder 5"/>
          <p:cNvSpPr>
            <a:spLocks noGrp="1"/>
          </p:cNvSpPr>
          <p:nvPr>
            <p:ph type="ftr" sz="quarter" idx="3"/>
          </p:nvPr>
        </p:nvSpPr>
        <p:spPr>
          <a:xfrm>
            <a:off x="4038600" y="6253029"/>
            <a:ext cx="4114800" cy="219455"/>
          </a:xfrm>
          <a:prstGeom prst="rect">
            <a:avLst/>
          </a:prstGeom>
        </p:spPr>
        <p:txBody>
          <a:bodyPr vert="horz" lIns="91440" tIns="45720" rIns="91440" bIns="45720" rtlCol="0" anchor="ctr"/>
          <a:lstStyle>
            <a:lvl1pPr algn="ctr">
              <a:defRPr sz="1000">
                <a:solidFill>
                  <a:schemeClr val="tx2"/>
                </a:solidFill>
              </a:defRPr>
            </a:lvl1pPr>
          </a:lstStyle>
          <a:p>
            <a:r>
              <a:rPr lang="en-US"/>
              <a:t>Confidential</a:t>
            </a:r>
          </a:p>
        </p:txBody>
      </p:sp>
    </p:spTree>
    <p:extLst>
      <p:ext uri="{BB962C8B-B14F-4D97-AF65-F5344CB8AC3E}">
        <p14:creationId xmlns:p14="http://schemas.microsoft.com/office/powerpoint/2010/main" val="2482364208"/>
      </p:ext>
    </p:extLst>
  </p:cSld>
  <p:clrMap bg1="lt1" tx1="dk1" bg2="lt2" tx2="dk2" accent1="accent1" accent2="accent2" accent3="accent3" accent4="accent4" accent5="accent5" accent6="accent6" hlink="hlink" folHlink="folHlink"/>
  <p:sldLayoutIdLst>
    <p:sldLayoutId id="2147483661" r:id="rId1"/>
    <p:sldLayoutId id="2147483667" r:id="rId2"/>
    <p:sldLayoutId id="2147483662" r:id="rId3"/>
    <p:sldLayoutId id="2147483663" r:id="rId4"/>
    <p:sldLayoutId id="2147483671" r:id="rId5"/>
    <p:sldLayoutId id="2147483665" r:id="rId6"/>
    <p:sldLayoutId id="2147483666" r:id="rId7"/>
    <p:sldLayoutId id="2147483668" r:id="rId8"/>
    <p:sldLayoutId id="2147483669" r:id="rId9"/>
    <p:sldLayoutId id="2147483688" r:id="rId10"/>
    <p:sldLayoutId id="2147483689" r:id="rId11"/>
    <p:sldLayoutId id="2147483690" r:id="rId12"/>
    <p:sldLayoutId id="2147483692" r:id="rId13"/>
    <p:sldLayoutId id="2147483693" r:id="rId14"/>
    <p:sldLayoutId id="2147483694" r:id="rId15"/>
  </p:sldLayoutIdLst>
  <p:transition>
    <p:fade/>
  </p:transition>
  <p:hf hdr="0" dt="0"/>
  <p:txStyles>
    <p:titleStyle>
      <a:lvl1pPr algn="l" defTabSz="914363" rtl="0" eaLnBrk="1" latinLnBrk="0" hangingPunct="1">
        <a:lnSpc>
          <a:spcPct val="90000"/>
        </a:lnSpc>
        <a:spcBef>
          <a:spcPct val="0"/>
        </a:spcBef>
        <a:buNone/>
        <a:defRPr lang="en-US" sz="4800" b="0" kern="1200" cap="none" spc="-100" baseline="0" dirty="0" smtClean="0">
          <a:ln w="3175">
            <a:noFill/>
          </a:ln>
          <a:solidFill>
            <a:schemeClr val="accent2"/>
          </a:solidFill>
          <a:effectLst/>
          <a:latin typeface="+mj-lt"/>
          <a:ea typeface="+mn-ea"/>
          <a:cs typeface="Segoe UI" panose="020B0502040204020203" pitchFamily="34" charset="0"/>
        </a:defRPr>
      </a:lvl1pPr>
    </p:titleStyle>
    <p:bodyStyle>
      <a:lvl1pPr marL="339725" marR="0" indent="-339725" algn="l" defTabSz="914363" rtl="0" eaLnBrk="1" fontAlgn="auto" latinLnBrk="0" hangingPunct="1">
        <a:lnSpc>
          <a:spcPct val="100000"/>
        </a:lnSpc>
        <a:spcBef>
          <a:spcPts val="600"/>
        </a:spcBef>
        <a:spcAft>
          <a:spcPts val="0"/>
        </a:spcAft>
        <a:buClrTx/>
        <a:buSzPct val="80000"/>
        <a:buFont typeface="Arial" pitchFamily="34" charset="0"/>
        <a:buChar char="•"/>
        <a:tabLst/>
        <a:defRPr sz="3600" kern="1200" spc="-70" baseline="0">
          <a:solidFill>
            <a:schemeClr val="tx2"/>
          </a:solidFill>
          <a:latin typeface="+mj-lt"/>
          <a:ea typeface="+mn-ea"/>
          <a:cs typeface="+mn-cs"/>
        </a:defRPr>
      </a:lvl1pPr>
      <a:lvl2pPr marL="573088" marR="0" indent="-233363" algn="l" defTabSz="914363" rtl="0" eaLnBrk="1" fontAlgn="auto" latinLnBrk="0" hangingPunct="1">
        <a:lnSpc>
          <a:spcPct val="100000"/>
        </a:lnSpc>
        <a:spcBef>
          <a:spcPts val="600"/>
        </a:spcBef>
        <a:spcAft>
          <a:spcPts val="0"/>
        </a:spcAft>
        <a:buClrTx/>
        <a:buSzPct val="90000"/>
        <a:buFont typeface="Wingdings" pitchFamily="2" charset="2"/>
        <a:buChar char=""/>
        <a:tabLst/>
        <a:defRPr sz="2400" kern="1200" spc="0" baseline="0">
          <a:solidFill>
            <a:schemeClr val="tx2"/>
          </a:solidFill>
          <a:latin typeface="+mn-lt"/>
          <a:ea typeface="+mn-ea"/>
          <a:cs typeface="+mn-cs"/>
        </a:defRPr>
      </a:lvl2pPr>
      <a:lvl3pPr marL="798513" marR="0" indent="-225425" algn="l" defTabSz="914363" rtl="0" eaLnBrk="1" fontAlgn="auto" latinLnBrk="0" hangingPunct="1">
        <a:lnSpc>
          <a:spcPct val="100000"/>
        </a:lnSpc>
        <a:spcBef>
          <a:spcPts val="600"/>
        </a:spcBef>
        <a:spcAft>
          <a:spcPts val="0"/>
        </a:spcAft>
        <a:buClrTx/>
        <a:buSzPct val="90000"/>
        <a:buFont typeface="Wingdings" pitchFamily="2" charset="2"/>
        <a:buChar char=""/>
        <a:tabLst>
          <a:tab pos="798513" algn="l"/>
        </a:tabLst>
        <a:defRPr sz="2400" kern="1200" spc="0" baseline="0">
          <a:solidFill>
            <a:schemeClr val="tx2"/>
          </a:solidFill>
          <a:latin typeface="+mn-lt"/>
          <a:ea typeface="+mn-ea"/>
          <a:cs typeface="+mn-cs"/>
        </a:defRPr>
      </a:lvl3pPr>
      <a:lvl4pPr marL="1030288" marR="0" indent="-231775" algn="l" defTabSz="914363" rtl="0" eaLnBrk="1" fontAlgn="auto" latinLnBrk="0" hangingPunct="1">
        <a:lnSpc>
          <a:spcPct val="100000"/>
        </a:lnSpc>
        <a:spcBef>
          <a:spcPts val="600"/>
        </a:spcBef>
        <a:spcAft>
          <a:spcPts val="0"/>
        </a:spcAft>
        <a:buClrTx/>
        <a:buSzPct val="90000"/>
        <a:buFont typeface="Wingdings" pitchFamily="2" charset="2"/>
        <a:buChar char=""/>
        <a:tabLst/>
        <a:defRPr sz="2000" kern="1200" spc="0" baseline="0">
          <a:solidFill>
            <a:schemeClr val="tx2"/>
          </a:solidFill>
          <a:latin typeface="+mn-lt"/>
          <a:ea typeface="+mn-ea"/>
          <a:cs typeface="+mn-cs"/>
        </a:defRPr>
      </a:lvl4pPr>
      <a:lvl5pPr marL="1255713" marR="0" indent="-225425" algn="l" defTabSz="914363" rtl="0" eaLnBrk="1" fontAlgn="auto" latinLnBrk="0" hangingPunct="1">
        <a:lnSpc>
          <a:spcPct val="100000"/>
        </a:lnSpc>
        <a:spcBef>
          <a:spcPts val="600"/>
        </a:spcBef>
        <a:spcAft>
          <a:spcPts val="0"/>
        </a:spcAft>
        <a:buClrTx/>
        <a:buSzPct val="90000"/>
        <a:buFont typeface="Wingdings" pitchFamily="2" charset="2"/>
        <a:buChar char=""/>
        <a:tabLst>
          <a:tab pos="1255713" algn="l"/>
        </a:tabLst>
        <a:defRPr sz="2000" kern="1200" spc="0" baseline="0">
          <a:solidFill>
            <a:schemeClr val="tx2"/>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792">
          <p15:clr>
            <a:srgbClr val="F26B43"/>
          </p15:clr>
        </p15:guide>
        <p15:guide id="2" pos="320">
          <p15:clr>
            <a:srgbClr val="F26B43"/>
          </p15:clr>
        </p15:guide>
        <p15:guide id="3" pos="7360">
          <p15:clr>
            <a:srgbClr val="F26B43"/>
          </p15:clr>
        </p15:guide>
        <p15:guide id="4" orient="horz" pos="179">
          <p15:clr>
            <a:srgbClr val="F26B43"/>
          </p15:clr>
        </p15:guide>
        <p15:guide id="5" orient="horz" pos="906">
          <p15:clr>
            <a:srgbClr val="F26B43"/>
          </p15:clr>
        </p15:guide>
        <p15:guide id="6" orient="horz" pos="3912">
          <p15:clr>
            <a:srgbClr val="F26B43"/>
          </p15:clr>
        </p15:guide>
        <p15:guide id="7" orient="horz" pos="386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14.xml"/><Relationship Id="rId5" Type="http://schemas.openxmlformats.org/officeDocument/2006/relationships/image" Target="../media/image21.png"/><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microsoft.com/office/2007/relationships/hdphoto" Target="../media/hdphoto2.wdp"/></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23.xml"/><Relationship Id="rId1" Type="http://schemas.openxmlformats.org/officeDocument/2006/relationships/slideLayout" Target="../slideLayouts/slideLayout6.xml"/><Relationship Id="rId5" Type="http://schemas.openxmlformats.org/officeDocument/2006/relationships/image" Target="../media/image24.jpeg"/><Relationship Id="rId4" Type="http://schemas.openxmlformats.org/officeDocument/2006/relationships/image" Target="../media/image23.jp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hyperlink" Target="https://portal.azure.com/" TargetMode="External"/><Relationship Id="rId2" Type="http://schemas.openxmlformats.org/officeDocument/2006/relationships/notesSlide" Target="../notesSlides/notesSlide31.xml"/><Relationship Id="rId1" Type="http://schemas.openxmlformats.org/officeDocument/2006/relationships/slideLayout" Target="../slideLayouts/slideLayout4.xml"/><Relationship Id="rId4" Type="http://schemas.openxmlformats.org/officeDocument/2006/relationships/hyperlink" Target="https://datafactory.azure.com/?datafactory/edit/subscription/7bb2614e-43e6-46d0-b531-609738a791ef/resourceGroup/czwresource/dataFactory/czwADF1/?tenantId=5c8085d9-1e88-4bb6-b5bd-e6e6d5b5babd" TargetMode="External"/></Relationships>
</file>

<file path=ppt/slides/_rels/slide32.xml.rels><?xml version="1.0" encoding="UTF-8" standalone="yes"?>
<Relationships xmlns="http://schemas.openxmlformats.org/package/2006/relationships"><Relationship Id="rId3" Type="http://schemas.openxmlformats.org/officeDocument/2006/relationships/hyperlink" Target="https://use-su1.azuredatacatalog.com/#/browse" TargetMode="External"/><Relationship Id="rId2" Type="http://schemas.openxmlformats.org/officeDocument/2006/relationships/notesSlide" Target="../notesSlides/notesSlide32.xml"/><Relationship Id="rId1" Type="http://schemas.openxmlformats.org/officeDocument/2006/relationships/slideLayout" Target="../slideLayouts/slideLayout4.xml"/><Relationship Id="rId4" Type="http://schemas.openxmlformats.org/officeDocument/2006/relationships/hyperlink" Target="https://use-su1.azuredatacatalog.com/#/home" TargetMode="External"/></Relationships>
</file>

<file path=ppt/slides/_rels/slide33.xml.rels><?xml version="1.0" encoding="UTF-8" standalone="yes"?>
<Relationships xmlns="http://schemas.openxmlformats.org/package/2006/relationships"><Relationship Id="rId3" Type="http://schemas.openxmlformats.org/officeDocument/2006/relationships/hyperlink" Target="https://studio.azureml.net/" TargetMode="External"/><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38.xml"/><Relationship Id="rId1" Type="http://schemas.openxmlformats.org/officeDocument/2006/relationships/slideLayout" Target="../slideLayouts/slideLayout6.xml"/><Relationship Id="rId4" Type="http://schemas.openxmlformats.org/officeDocument/2006/relationships/image" Target="../media/image2.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hyperlink" Target="mailto:cweaver@valorem.com" TargetMode="External"/><Relationship Id="rId2" Type="http://schemas.openxmlformats.org/officeDocument/2006/relationships/notesSlide" Target="../notesSlides/notesSlide51.xml"/><Relationship Id="rId1" Type="http://schemas.openxmlformats.org/officeDocument/2006/relationships/slideLayout" Target="../slideLayouts/slideLayout9.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54.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56.xml"/><Relationship Id="rId1" Type="http://schemas.openxmlformats.org/officeDocument/2006/relationships/slideLayout" Target="../slideLayouts/slideLayout11.xml"/><Relationship Id="rId4" Type="http://schemas.openxmlformats.org/officeDocument/2006/relationships/image" Target="../media/image32.png"/></Relationships>
</file>

<file path=ppt/slides/_rels/slide5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7.xml"/><Relationship Id="rId1" Type="http://schemas.openxmlformats.org/officeDocument/2006/relationships/slideLayout" Target="../slideLayouts/slideLayout12.xml"/><Relationship Id="rId4" Type="http://schemas.openxmlformats.org/officeDocument/2006/relationships/image" Target="../media/image11.sv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9.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8" Type="http://schemas.openxmlformats.org/officeDocument/2006/relationships/diagramQuickStyle" Target="../diagrams/quickStyle1.xml"/><Relationship Id="rId3" Type="http://schemas.openxmlformats.org/officeDocument/2006/relationships/image" Target="../media/image13.png"/><Relationship Id="rId7" Type="http://schemas.openxmlformats.org/officeDocument/2006/relationships/diagramLayout" Target="../diagrams/layout1.xml"/><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diagramData" Target="../diagrams/data1.xml"/><Relationship Id="rId11" Type="http://schemas.openxmlformats.org/officeDocument/2006/relationships/image" Target="../media/image16.png"/><Relationship Id="rId5" Type="http://schemas.openxmlformats.org/officeDocument/2006/relationships/image" Target="../media/image15.png"/><Relationship Id="rId10" Type="http://schemas.microsoft.com/office/2007/relationships/diagramDrawing" Target="../diagrams/drawing1.xml"/><Relationship Id="rId4" Type="http://schemas.openxmlformats.org/officeDocument/2006/relationships/image" Target="../media/image14.png"/><Relationship Id="rId9" Type="http://schemas.openxmlformats.org/officeDocument/2006/relationships/diagramColors" Target="../diagrams/colors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303E48"/>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526146" y="3341727"/>
            <a:ext cx="8459244" cy="1292662"/>
          </a:xfrm>
        </p:spPr>
        <p:txBody>
          <a:bodyPr/>
          <a:lstStyle/>
          <a:p>
            <a:r>
              <a:rPr lang="en-US" dirty="0" smtClean="0">
                <a:latin typeface="Segoe UI Light"/>
                <a:cs typeface="Segoe UI Light"/>
              </a:rPr>
              <a:t>A Data Journey - Introduction</a:t>
            </a:r>
            <a:br>
              <a:rPr lang="en-US" dirty="0" smtClean="0">
                <a:latin typeface="Segoe UI Light"/>
                <a:cs typeface="Segoe UI Light"/>
              </a:rPr>
            </a:br>
            <a:r>
              <a:rPr lang="en-US" sz="3600" dirty="0" smtClean="0">
                <a:solidFill>
                  <a:schemeClr val="tx1">
                    <a:lumMod val="85000"/>
                    <a:lumOff val="15000"/>
                  </a:schemeClr>
                </a:solidFill>
                <a:latin typeface="Segoe UI Light"/>
                <a:cs typeface="Segoe UI Light"/>
              </a:rPr>
              <a:t>Buyer Propensity Model</a:t>
            </a:r>
            <a:endParaRPr lang="en-US" sz="3600" dirty="0">
              <a:solidFill>
                <a:schemeClr val="tx1">
                  <a:lumMod val="85000"/>
                  <a:lumOff val="15000"/>
                </a:schemeClr>
              </a:solidFill>
              <a:latin typeface="Segoe UI Light"/>
              <a:cs typeface="Segoe UI Light"/>
            </a:endParaRPr>
          </a:p>
        </p:txBody>
      </p:sp>
      <p:sp>
        <p:nvSpPr>
          <p:cNvPr id="4" name="Text Placeholder 3"/>
          <p:cNvSpPr>
            <a:spLocks noGrp="1"/>
          </p:cNvSpPr>
          <p:nvPr>
            <p:ph type="body" sz="quarter" idx="12"/>
          </p:nvPr>
        </p:nvSpPr>
        <p:spPr/>
        <p:txBody>
          <a:bodyPr/>
          <a:lstStyle/>
          <a:p>
            <a:r>
              <a:rPr lang="en-US" dirty="0" smtClean="0"/>
              <a:t>March,</a:t>
            </a:r>
            <a:r>
              <a:rPr lang="en-US" baseline="30000" dirty="0" smtClean="0"/>
              <a:t> </a:t>
            </a:r>
            <a:r>
              <a:rPr lang="en-US" dirty="0" smtClean="0"/>
              <a:t>2018</a:t>
            </a:r>
            <a:endParaRPr lang="en-US" dirty="0"/>
          </a:p>
        </p:txBody>
      </p:sp>
    </p:spTree>
    <p:extLst>
      <p:ext uri="{BB962C8B-B14F-4D97-AF65-F5344CB8AC3E}">
        <p14:creationId xmlns:p14="http://schemas.microsoft.com/office/powerpoint/2010/main" val="408264564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hart 2"/>
          <p:cNvGraphicFramePr/>
          <p:nvPr>
            <p:extLst>
              <p:ext uri="{D42A27DB-BD31-4B8C-83A1-F6EECF244321}">
                <p14:modId xmlns:p14="http://schemas.microsoft.com/office/powerpoint/2010/main" val="3186034528"/>
              </p:ext>
            </p:extLst>
          </p:nvPr>
        </p:nvGraphicFramePr>
        <p:xfrm>
          <a:off x="202013" y="2186529"/>
          <a:ext cx="11521017" cy="4052888"/>
        </p:xfrm>
        <a:graphic>
          <a:graphicData uri="http://schemas.openxmlformats.org/drawingml/2006/chart">
            <c:chart xmlns:c="http://schemas.openxmlformats.org/drawingml/2006/chart" xmlns:r="http://schemas.openxmlformats.org/officeDocument/2006/relationships" r:id="rId3"/>
          </a:graphicData>
        </a:graphic>
      </p:graphicFrame>
      <p:sp>
        <p:nvSpPr>
          <p:cNvPr id="11" name="Rectangle 10"/>
          <p:cNvSpPr/>
          <p:nvPr/>
        </p:nvSpPr>
        <p:spPr bwMode="auto">
          <a:xfrm>
            <a:off x="447675" y="1211264"/>
            <a:ext cx="11293475" cy="4440236"/>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400">
              <a:solidFill>
                <a:schemeClr val="tx1"/>
              </a:solidFill>
              <a:ea typeface="Segoe UI" pitchFamily="34" charset="0"/>
              <a:cs typeface="Segoe UI" pitchFamily="34" charset="0"/>
            </a:endParaRPr>
          </a:p>
        </p:txBody>
      </p:sp>
      <p:sp>
        <p:nvSpPr>
          <p:cNvPr id="3" name="TextBox 2"/>
          <p:cNvSpPr txBox="1"/>
          <p:nvPr/>
        </p:nvSpPr>
        <p:spPr>
          <a:xfrm>
            <a:off x="10452218" y="5926172"/>
            <a:ext cx="1188720" cy="230832"/>
          </a:xfrm>
          <a:prstGeom prst="rect">
            <a:avLst/>
          </a:prstGeom>
          <a:noFill/>
        </p:spPr>
        <p:txBody>
          <a:bodyPr wrap="square" lIns="0" tIns="0" rIns="0" bIns="0" rtlCol="0">
            <a:noAutofit/>
          </a:bodyPr>
          <a:lstStyle/>
          <a:p>
            <a:pPr algn="r">
              <a:lnSpc>
                <a:spcPct val="90000"/>
              </a:lnSpc>
              <a:spcAft>
                <a:spcPts val="600"/>
              </a:spcAft>
            </a:pPr>
            <a:r>
              <a:rPr lang="en-US" sz="1200" dirty="0">
                <a:solidFill>
                  <a:schemeClr val="bg1"/>
                </a:solidFill>
              </a:rPr>
              <a:t>Source: BBC</a:t>
            </a:r>
          </a:p>
        </p:txBody>
      </p:sp>
      <p:cxnSp>
        <p:nvCxnSpPr>
          <p:cNvPr id="16" name="Straight Connector 15"/>
          <p:cNvCxnSpPr/>
          <p:nvPr/>
        </p:nvCxnSpPr>
        <p:spPr>
          <a:xfrm flipH="1">
            <a:off x="1496247" y="2013201"/>
            <a:ext cx="973977" cy="0"/>
          </a:xfrm>
          <a:prstGeom prst="line">
            <a:avLst/>
          </a:prstGeom>
          <a:ln w="9525">
            <a:solidFill>
              <a:srgbClr val="D2D2D2">
                <a:alpha val="85882"/>
              </a:srgbClr>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sp>
        <p:nvSpPr>
          <p:cNvPr id="17" name="Rectangle 16"/>
          <p:cNvSpPr/>
          <p:nvPr/>
        </p:nvSpPr>
        <p:spPr bwMode="auto">
          <a:xfrm>
            <a:off x="2680296" y="1772850"/>
            <a:ext cx="4294193" cy="56321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500" b="1" dirty="0">
                <a:solidFill>
                  <a:schemeClr val="accent2"/>
                </a:solidFill>
                <a:latin typeface="Segoe UI" panose="020B0502040204020203" pitchFamily="34" charset="0"/>
                <a:ea typeface="Segoe UI" panose="020B0502040204020203" pitchFamily="34" charset="0"/>
                <a:cs typeface="Segoe UI" panose="020B0502040204020203" pitchFamily="34" charset="0"/>
              </a:rPr>
              <a:t>A hundred years ago</a:t>
            </a:r>
            <a:r>
              <a:rPr lang="en-US" sz="1500" b="1" dirty="0">
                <a:solidFill>
                  <a:schemeClr val="tx1"/>
                </a:solidFill>
                <a:latin typeface="Segoe UI" panose="020B0502040204020203" pitchFamily="34" charset="0"/>
                <a:ea typeface="Segoe UI" panose="020B0502040204020203" pitchFamily="34" charset="0"/>
                <a:cs typeface="Segoe UI" panose="020B0502040204020203" pitchFamily="34" charset="0"/>
              </a:rPr>
              <a:t>, </a:t>
            </a:r>
            <a:r>
              <a:rPr lang="en-US" sz="1500" dirty="0">
                <a:solidFill>
                  <a:schemeClr val="tx1"/>
                </a:solidFill>
                <a:latin typeface="Segoe UI" panose="020B0502040204020203" pitchFamily="34" charset="0"/>
                <a:ea typeface="Segoe UI" panose="020B0502040204020203" pitchFamily="34" charset="0"/>
                <a:cs typeface="Segoe UI" panose="020B0502040204020203" pitchFamily="34" charset="0"/>
              </a:rPr>
              <a:t>the average lifespan of  a company listed on the S&amp;P 500 index was 67 years</a:t>
            </a:r>
          </a:p>
        </p:txBody>
      </p:sp>
      <p:cxnSp>
        <p:nvCxnSpPr>
          <p:cNvPr id="18" name="Straight Connector 17"/>
          <p:cNvCxnSpPr/>
          <p:nvPr/>
        </p:nvCxnSpPr>
        <p:spPr>
          <a:xfrm flipV="1">
            <a:off x="2487157" y="1814568"/>
            <a:ext cx="0" cy="397266"/>
          </a:xfrm>
          <a:prstGeom prst="line">
            <a:avLst/>
          </a:prstGeom>
          <a:ln w="9525">
            <a:solidFill>
              <a:srgbClr val="D2D2D2">
                <a:alpha val="85882"/>
              </a:srgbClr>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grpSp>
        <p:nvGrpSpPr>
          <p:cNvPr id="23" name="Group 22"/>
          <p:cNvGrpSpPr/>
          <p:nvPr/>
        </p:nvGrpSpPr>
        <p:grpSpPr>
          <a:xfrm>
            <a:off x="8896427" y="2046386"/>
            <a:ext cx="2826603" cy="1264027"/>
            <a:chOff x="8785175" y="2046386"/>
            <a:chExt cx="2826603" cy="1264027"/>
          </a:xfrm>
        </p:grpSpPr>
        <p:sp>
          <p:nvSpPr>
            <p:cNvPr id="12" name="Rectangle 11"/>
            <p:cNvSpPr/>
            <p:nvPr/>
          </p:nvSpPr>
          <p:spPr bwMode="auto">
            <a:xfrm>
              <a:off x="8785175" y="2430424"/>
              <a:ext cx="2826603" cy="35040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500" b="1" dirty="0">
                  <a:solidFill>
                    <a:schemeClr val="accent2"/>
                  </a:solidFill>
                  <a:latin typeface="Segoe UI" panose="020B0502040204020203" pitchFamily="34" charset="0"/>
                  <a:ea typeface="Segoe UI" panose="020B0502040204020203" pitchFamily="34" charset="0"/>
                  <a:cs typeface="Segoe UI" panose="020B0502040204020203" pitchFamily="34" charset="0"/>
                </a:rPr>
                <a:t>75% </a:t>
              </a:r>
              <a:r>
                <a:rPr lang="en-US" sz="1500" dirty="0">
                  <a:solidFill>
                    <a:schemeClr val="tx1"/>
                  </a:solidFill>
                  <a:latin typeface="Segoe UI" panose="020B0502040204020203" pitchFamily="34" charset="0"/>
                  <a:ea typeface="Segoe UI" panose="020B0502040204020203" pitchFamily="34" charset="0"/>
                  <a:cs typeface="Segoe UI" panose="020B0502040204020203" pitchFamily="34" charset="0"/>
                </a:rPr>
                <a:t>of the S&amp;P 500 will be new (not on the index today)</a:t>
              </a:r>
            </a:p>
          </p:txBody>
        </p:sp>
        <p:sp>
          <p:nvSpPr>
            <p:cNvPr id="15" name="Rectangle 14"/>
            <p:cNvSpPr/>
            <p:nvPr/>
          </p:nvSpPr>
          <p:spPr bwMode="auto">
            <a:xfrm>
              <a:off x="8785176" y="3002465"/>
              <a:ext cx="2687842" cy="30794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500" b="1" dirty="0">
                  <a:solidFill>
                    <a:schemeClr val="accent2"/>
                  </a:solidFill>
                  <a:latin typeface="Segoe UI" panose="020B0502040204020203" pitchFamily="34" charset="0"/>
                  <a:ea typeface="Segoe UI" panose="020B0502040204020203" pitchFamily="34" charset="0"/>
                  <a:cs typeface="Segoe UI" panose="020B0502040204020203" pitchFamily="34" charset="0"/>
                </a:rPr>
                <a:t>25% </a:t>
              </a:r>
              <a:r>
                <a:rPr lang="en-US" sz="1500" dirty="0">
                  <a:solidFill>
                    <a:schemeClr val="tx1"/>
                  </a:solidFill>
                  <a:latin typeface="Segoe UI" panose="020B0502040204020203" pitchFamily="34" charset="0"/>
                  <a:ea typeface="Segoe UI" panose="020B0502040204020203" pitchFamily="34" charset="0"/>
                  <a:cs typeface="Segoe UI" panose="020B0502040204020203" pitchFamily="34" charset="0"/>
                </a:rPr>
                <a:t>of the S&amp;P 500 will</a:t>
              </a:r>
            </a:p>
            <a:p>
              <a:pPr defTabSz="932472" fontAlgn="base">
                <a:spcBef>
                  <a:spcPct val="0"/>
                </a:spcBef>
                <a:spcAft>
                  <a:spcPct val="0"/>
                </a:spcAft>
              </a:pPr>
              <a:r>
                <a:rPr lang="en-US" sz="1500" dirty="0">
                  <a:solidFill>
                    <a:schemeClr val="tx1"/>
                  </a:solidFill>
                  <a:latin typeface="Segoe UI" panose="020B0502040204020203" pitchFamily="34" charset="0"/>
                  <a:ea typeface="Segoe UI" panose="020B0502040204020203" pitchFamily="34" charset="0"/>
                  <a:cs typeface="Segoe UI" panose="020B0502040204020203" pitchFamily="34" charset="0"/>
                </a:rPr>
                <a:t>be ones on the index today</a:t>
              </a:r>
            </a:p>
          </p:txBody>
        </p:sp>
        <p:sp>
          <p:nvSpPr>
            <p:cNvPr id="4" name="Rectangle 3"/>
            <p:cNvSpPr/>
            <p:nvPr/>
          </p:nvSpPr>
          <p:spPr bwMode="auto">
            <a:xfrm>
              <a:off x="8785176" y="2046386"/>
              <a:ext cx="2724146" cy="3619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20" rIns="91440" bIns="45720" numCol="1" spcCol="0" rtlCol="0" fromWordArt="0" anchor="ctr" anchorCtr="0" forceAA="0" compatLnSpc="1">
              <a:prstTxWarp prst="textNoShape">
                <a:avLst/>
              </a:prstTxWarp>
              <a:noAutofit/>
            </a:bodyPr>
            <a:lstStyle/>
            <a:p>
              <a:pPr defTabSz="932472" fontAlgn="base">
                <a:spcBef>
                  <a:spcPct val="0"/>
                </a:spcBef>
                <a:spcAft>
                  <a:spcPct val="0"/>
                </a:spcAft>
              </a:pPr>
              <a:r>
                <a:rPr lang="en-US" sz="1500" b="1" dirty="0">
                  <a:solidFill>
                    <a:schemeClr val="accent2"/>
                  </a:solidFill>
                  <a:latin typeface="Segoe UI" panose="020B0502040204020203" pitchFamily="34" charset="0"/>
                  <a:ea typeface="Segoe UI" panose="020B0502040204020203" pitchFamily="34" charset="0"/>
                  <a:cs typeface="Segoe UI" panose="020B0502040204020203" pitchFamily="34" charset="0"/>
                </a:rPr>
                <a:t>In the 2020s…</a:t>
              </a:r>
            </a:p>
          </p:txBody>
        </p:sp>
      </p:grpSp>
      <p:cxnSp>
        <p:nvCxnSpPr>
          <p:cNvPr id="19" name="Straight Connector 18"/>
          <p:cNvCxnSpPr/>
          <p:nvPr/>
        </p:nvCxnSpPr>
        <p:spPr>
          <a:xfrm rot="5400000" flipV="1">
            <a:off x="10008521" y="3321008"/>
            <a:ext cx="0" cy="397266"/>
          </a:xfrm>
          <a:prstGeom prst="line">
            <a:avLst/>
          </a:prstGeom>
          <a:ln w="15875">
            <a:solidFill>
              <a:schemeClr val="tx1">
                <a:lumMod val="60000"/>
                <a:lumOff val="40000"/>
                <a:alpha val="86000"/>
              </a:schemeClr>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Elbow Connector 19"/>
          <p:cNvCxnSpPr/>
          <p:nvPr/>
        </p:nvCxnSpPr>
        <p:spPr>
          <a:xfrm rot="16200000" flipH="1">
            <a:off x="9987371" y="3555972"/>
            <a:ext cx="1200150" cy="1152305"/>
          </a:xfrm>
          <a:prstGeom prst="bentConnector3">
            <a:avLst/>
          </a:prstGeom>
          <a:ln w="15875">
            <a:solidFill>
              <a:schemeClr val="tx1">
                <a:lumMod val="60000"/>
                <a:lumOff val="40000"/>
                <a:alpha val="86000"/>
              </a:schemeClr>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sp>
        <p:nvSpPr>
          <p:cNvPr id="6" name="Text Placeholder 5"/>
          <p:cNvSpPr>
            <a:spLocks noGrp="1"/>
          </p:cNvSpPr>
          <p:nvPr>
            <p:ph type="body" sz="quarter" idx="10"/>
          </p:nvPr>
        </p:nvSpPr>
        <p:spPr>
          <a:xfrm>
            <a:off x="0" y="0"/>
            <a:ext cx="12192000" cy="1732155"/>
          </a:xfrm>
        </p:spPr>
        <p:txBody>
          <a:bodyPr>
            <a:normAutofit fontScale="47500" lnSpcReduction="20000"/>
          </a:bodyPr>
          <a:lstStyle/>
          <a:p>
            <a:r>
              <a:rPr lang="en-US" sz="11000" dirty="0" smtClean="0">
                <a:solidFill>
                  <a:schemeClr val="accent2"/>
                </a:solidFill>
              </a:rPr>
              <a:t>Why Now?</a:t>
            </a:r>
          </a:p>
          <a:p>
            <a:r>
              <a:rPr lang="en-US" sz="6700" dirty="0" smtClean="0">
                <a:solidFill>
                  <a:schemeClr val="accent2"/>
                </a:solidFill>
              </a:rPr>
              <a:t>Time </a:t>
            </a:r>
            <a:r>
              <a:rPr lang="en-US" sz="6700" dirty="0">
                <a:solidFill>
                  <a:schemeClr val="accent2"/>
                </a:solidFill>
              </a:rPr>
              <a:t>to </a:t>
            </a:r>
            <a:r>
              <a:rPr lang="en-US" sz="6700" dirty="0" smtClean="0">
                <a:solidFill>
                  <a:schemeClr val="accent2"/>
                </a:solidFill>
              </a:rPr>
              <a:t>Adapt &amp; Change is </a:t>
            </a:r>
            <a:r>
              <a:rPr lang="en-US" sz="6700" dirty="0">
                <a:solidFill>
                  <a:schemeClr val="accent2"/>
                </a:solidFill>
              </a:rPr>
              <a:t>S</a:t>
            </a:r>
            <a:r>
              <a:rPr lang="en-US" sz="6700" dirty="0" smtClean="0">
                <a:solidFill>
                  <a:schemeClr val="accent2"/>
                </a:solidFill>
              </a:rPr>
              <a:t>hrinking</a:t>
            </a:r>
            <a:endParaRPr lang="en-US" sz="6700" dirty="0">
              <a:solidFill>
                <a:schemeClr val="accent2"/>
              </a:solidFill>
            </a:endParaRPr>
          </a:p>
        </p:txBody>
      </p:sp>
    </p:spTree>
    <p:extLst>
      <p:ext uri="{BB962C8B-B14F-4D97-AF65-F5344CB8AC3E}">
        <p14:creationId xmlns:p14="http://schemas.microsoft.com/office/powerpoint/2010/main" val="174281728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21889" y="0"/>
            <a:ext cx="7748221" cy="6858000"/>
          </a:xfrm>
          <a:prstGeom prst="rect">
            <a:avLst/>
          </a:prstGeom>
        </p:spPr>
      </p:pic>
    </p:spTree>
    <p:extLst>
      <p:ext uri="{BB962C8B-B14F-4D97-AF65-F5344CB8AC3E}">
        <p14:creationId xmlns:p14="http://schemas.microsoft.com/office/powerpoint/2010/main" val="9460908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9248" y="1447799"/>
            <a:ext cx="11151917" cy="553998"/>
          </a:xfrm>
        </p:spPr>
        <p:txBody>
          <a:bodyPr/>
          <a:lstStyle/>
          <a:p>
            <a:r>
              <a:rPr lang="en-US" dirty="0" smtClean="0"/>
              <a:t>Everyone talks about this but what does it really do for me?</a:t>
            </a:r>
            <a:endParaRPr lang="en-US" dirty="0"/>
          </a:p>
        </p:txBody>
      </p:sp>
      <p:sp>
        <p:nvSpPr>
          <p:cNvPr id="3" name="Title 2"/>
          <p:cNvSpPr>
            <a:spLocks noGrp="1"/>
          </p:cNvSpPr>
          <p:nvPr>
            <p:ph type="title"/>
          </p:nvPr>
        </p:nvSpPr>
        <p:spPr/>
        <p:txBody>
          <a:bodyPr/>
          <a:lstStyle/>
          <a:p>
            <a:r>
              <a:rPr lang="en-US" sz="4400" dirty="0" smtClean="0"/>
              <a:t>Why Now ?</a:t>
            </a:r>
            <a:r>
              <a:rPr lang="en-US" dirty="0" smtClean="0"/>
              <a:t/>
            </a:r>
            <a:br>
              <a:rPr lang="en-US" dirty="0" smtClean="0"/>
            </a:br>
            <a:r>
              <a:rPr lang="en-US" sz="3200" dirty="0" smtClean="0"/>
              <a:t>Digital Transformation</a:t>
            </a:r>
            <a:endParaRPr lang="en-US" sz="3200" dirty="0"/>
          </a:p>
        </p:txBody>
      </p:sp>
      <p:sp>
        <p:nvSpPr>
          <p:cNvPr id="4" name="Footer Placeholder 3"/>
          <p:cNvSpPr>
            <a:spLocks noGrp="1"/>
          </p:cNvSpPr>
          <p:nvPr>
            <p:ph type="ftr" sz="quarter" idx="3"/>
          </p:nvPr>
        </p:nvSpPr>
        <p:spPr/>
        <p:txBody>
          <a:bodyPr/>
          <a:lstStyle/>
          <a:p>
            <a:r>
              <a:rPr lang="en-US" smtClean="0"/>
              <a:t>Confidential</a:t>
            </a:r>
            <a:endParaRPr lang="en-US"/>
          </a:p>
        </p:txBody>
      </p:sp>
      <p:sp>
        <p:nvSpPr>
          <p:cNvPr id="5" name="Slide Number Placeholder 4"/>
          <p:cNvSpPr>
            <a:spLocks noGrp="1"/>
          </p:cNvSpPr>
          <p:nvPr>
            <p:ph type="sldNum" sz="quarter" idx="4"/>
          </p:nvPr>
        </p:nvSpPr>
        <p:spPr/>
        <p:txBody>
          <a:bodyPr/>
          <a:lstStyle/>
          <a:p>
            <a:pPr defTabSz="914363"/>
            <a:fld id="{727B4C2D-45E2-4621-8491-2995EB46A674}" type="slidenum">
              <a:rPr lang="en-US" smtClean="0"/>
              <a:pPr defTabSz="914363"/>
              <a:t>12</a:t>
            </a:fld>
            <a:endParaRPr lang="en-US"/>
          </a:p>
        </p:txBody>
      </p:sp>
      <p:graphicFrame>
        <p:nvGraphicFramePr>
          <p:cNvPr id="7" name="Diagram 6"/>
          <p:cNvGraphicFramePr/>
          <p:nvPr>
            <p:extLst>
              <p:ext uri="{D42A27DB-BD31-4B8C-83A1-F6EECF244321}">
                <p14:modId xmlns:p14="http://schemas.microsoft.com/office/powerpoint/2010/main" val="2301664130"/>
              </p:ext>
            </p:extLst>
          </p:nvPr>
        </p:nvGraphicFramePr>
        <p:xfrm>
          <a:off x="3094950" y="2098168"/>
          <a:ext cx="6000511" cy="392110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82638874"/>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9248" y="1447799"/>
            <a:ext cx="11151917" cy="3877985"/>
          </a:xfrm>
        </p:spPr>
        <p:txBody>
          <a:bodyPr/>
          <a:lstStyle/>
          <a:p>
            <a:r>
              <a:rPr lang="en-US" sz="3200" dirty="0" smtClean="0"/>
              <a:t>Microsoft is the Leader in AI Tools and Development</a:t>
            </a:r>
          </a:p>
          <a:p>
            <a:pPr marL="914400" indent="-454025">
              <a:buFont typeface="Arial" panose="020B0604020202020204" pitchFamily="34" charset="0"/>
              <a:buChar char="•"/>
            </a:pPr>
            <a:r>
              <a:rPr lang="en-US" sz="2400" dirty="0"/>
              <a:t>2018 </a:t>
            </a:r>
            <a:r>
              <a:rPr lang="en-US" sz="2400" dirty="0" smtClean="0"/>
              <a:t>GARTNER MAGIC QUADRANT for </a:t>
            </a:r>
            <a:r>
              <a:rPr lang="en-US" sz="2400" dirty="0"/>
              <a:t>Analytics and Business </a:t>
            </a:r>
            <a:r>
              <a:rPr lang="en-US" sz="2400" dirty="0" smtClean="0"/>
              <a:t>Intelligence Platforms</a:t>
            </a:r>
          </a:p>
          <a:p>
            <a:pPr marL="914400" indent="-454025">
              <a:buFont typeface="Arial" panose="020B0604020202020204" pitchFamily="34" charset="0"/>
              <a:buChar char="•"/>
            </a:pPr>
            <a:r>
              <a:rPr lang="en-US" sz="2400" dirty="0"/>
              <a:t>Microsoft CEO Satya Nadella formed the Microsoft AI and Research group </a:t>
            </a:r>
            <a:r>
              <a:rPr lang="en-US" sz="2400" dirty="0" smtClean="0"/>
              <a:t>as </a:t>
            </a:r>
            <a:r>
              <a:rPr lang="en-US" sz="2400" dirty="0"/>
              <a:t>a fourth engineering division at the company, alongside the Office, Windows and Cloud &amp; Enterprise divisions</a:t>
            </a:r>
            <a:r>
              <a:rPr lang="en-US" sz="2400" dirty="0" smtClean="0"/>
              <a:t>.</a:t>
            </a:r>
          </a:p>
          <a:p>
            <a:pPr marL="1374775" indent="-454025">
              <a:spcBef>
                <a:spcPts val="1200"/>
              </a:spcBef>
              <a:buFont typeface="Arial" panose="020B0604020202020204" pitchFamily="34" charset="0"/>
              <a:buChar char="•"/>
            </a:pPr>
            <a:r>
              <a:rPr lang="en-US" sz="2000" dirty="0" smtClean="0"/>
              <a:t>AI </a:t>
            </a:r>
            <a:r>
              <a:rPr lang="en-US" sz="2000" dirty="0"/>
              <a:t>and Research group has grown by 60 percent — from 5,000 people originally to nearly 8,000 people </a:t>
            </a:r>
            <a:r>
              <a:rPr lang="en-US" sz="2000" dirty="0" smtClean="0"/>
              <a:t>today</a:t>
            </a:r>
          </a:p>
          <a:p>
            <a:pPr marL="914400" indent="-454025">
              <a:spcBef>
                <a:spcPts val="1200"/>
              </a:spcBef>
              <a:buFont typeface="Arial" panose="020B0604020202020204" pitchFamily="34" charset="0"/>
              <a:buChar char="•"/>
            </a:pPr>
            <a:r>
              <a:rPr lang="en-US" sz="2400" dirty="0" smtClean="0"/>
              <a:t>Only provider of end-to-end solutions and comprehensive AI Platform</a:t>
            </a:r>
            <a:endParaRPr lang="en-US" sz="2400" dirty="0"/>
          </a:p>
        </p:txBody>
      </p:sp>
      <p:sp>
        <p:nvSpPr>
          <p:cNvPr id="3" name="Title 2"/>
          <p:cNvSpPr>
            <a:spLocks noGrp="1"/>
          </p:cNvSpPr>
          <p:nvPr>
            <p:ph type="title"/>
          </p:nvPr>
        </p:nvSpPr>
        <p:spPr/>
        <p:txBody>
          <a:bodyPr/>
          <a:lstStyle/>
          <a:p>
            <a:r>
              <a:rPr lang="en-US" sz="4400" dirty="0" smtClean="0"/>
              <a:t>Why Microsoft?</a:t>
            </a:r>
            <a:endParaRPr lang="en-US" sz="4400" dirty="0"/>
          </a:p>
        </p:txBody>
      </p:sp>
      <p:sp>
        <p:nvSpPr>
          <p:cNvPr id="4" name="Footer Placeholder 3"/>
          <p:cNvSpPr>
            <a:spLocks noGrp="1"/>
          </p:cNvSpPr>
          <p:nvPr>
            <p:ph type="ftr" sz="quarter" idx="3"/>
          </p:nvPr>
        </p:nvSpPr>
        <p:spPr/>
        <p:txBody>
          <a:bodyPr/>
          <a:lstStyle/>
          <a:p>
            <a:r>
              <a:rPr lang="en-US" smtClean="0"/>
              <a:t>Confidential</a:t>
            </a:r>
            <a:endParaRPr lang="en-US"/>
          </a:p>
        </p:txBody>
      </p:sp>
      <p:sp>
        <p:nvSpPr>
          <p:cNvPr id="5" name="Slide Number Placeholder 4"/>
          <p:cNvSpPr>
            <a:spLocks noGrp="1"/>
          </p:cNvSpPr>
          <p:nvPr>
            <p:ph type="sldNum" sz="quarter" idx="4"/>
          </p:nvPr>
        </p:nvSpPr>
        <p:spPr/>
        <p:txBody>
          <a:bodyPr/>
          <a:lstStyle/>
          <a:p>
            <a:pPr defTabSz="914363"/>
            <a:fld id="{727B4C2D-45E2-4621-8491-2995EB46A674}" type="slidenum">
              <a:rPr lang="en-US" smtClean="0"/>
              <a:pPr defTabSz="914363"/>
              <a:t>13</a:t>
            </a:fld>
            <a:endParaRPr lang="en-US"/>
          </a:p>
        </p:txBody>
      </p:sp>
    </p:spTree>
    <p:extLst>
      <p:ext uri="{BB962C8B-B14F-4D97-AF65-F5344CB8AC3E}">
        <p14:creationId xmlns:p14="http://schemas.microsoft.com/office/powerpoint/2010/main" val="633385009"/>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3"/>
          </p:nvPr>
        </p:nvSpPr>
        <p:spPr/>
        <p:txBody>
          <a:bodyPr/>
          <a:lstStyle/>
          <a:p>
            <a:r>
              <a:rPr lang="en-US" smtClean="0"/>
              <a:t>Confidential</a:t>
            </a:r>
            <a:endParaRPr lang="en-US"/>
          </a:p>
        </p:txBody>
      </p:sp>
      <p:sp>
        <p:nvSpPr>
          <p:cNvPr id="5" name="Slide Number Placeholder 4"/>
          <p:cNvSpPr>
            <a:spLocks noGrp="1"/>
          </p:cNvSpPr>
          <p:nvPr>
            <p:ph type="sldNum" sz="quarter" idx="4"/>
          </p:nvPr>
        </p:nvSpPr>
        <p:spPr/>
        <p:txBody>
          <a:bodyPr/>
          <a:lstStyle/>
          <a:p>
            <a:pPr defTabSz="914363"/>
            <a:fld id="{727B4C2D-45E2-4621-8491-2995EB46A674}" type="slidenum">
              <a:rPr lang="en-US" smtClean="0"/>
              <a:pPr defTabSz="914363"/>
              <a:t>14</a:t>
            </a:fld>
            <a:endParaRPr lang="en-US"/>
          </a:p>
        </p:txBody>
      </p:sp>
      <p:pic>
        <p:nvPicPr>
          <p:cNvPr id="7" name="Picture 6"/>
          <p:cNvPicPr>
            <a:picLocks noChangeAspect="1"/>
          </p:cNvPicPr>
          <p:nvPr/>
        </p:nvPicPr>
        <p:blipFill>
          <a:blip r:embed="rId3"/>
          <a:stretch>
            <a:fillRect/>
          </a:stretch>
        </p:blipFill>
        <p:spPr>
          <a:xfrm>
            <a:off x="-19050" y="-19050"/>
            <a:ext cx="12230100" cy="6896100"/>
          </a:xfrm>
          <a:prstGeom prst="rect">
            <a:avLst/>
          </a:prstGeom>
        </p:spPr>
      </p:pic>
      <p:sp>
        <p:nvSpPr>
          <p:cNvPr id="8" name="TextBox 7"/>
          <p:cNvSpPr txBox="1"/>
          <p:nvPr/>
        </p:nvSpPr>
        <p:spPr>
          <a:xfrm>
            <a:off x="144379" y="0"/>
            <a:ext cx="7638334" cy="615553"/>
          </a:xfrm>
          <a:prstGeom prst="rect">
            <a:avLst/>
          </a:prstGeom>
          <a:noFill/>
        </p:spPr>
        <p:txBody>
          <a:bodyPr wrap="square" lIns="0" tIns="0" rIns="0" bIns="0" rtlCol="0">
            <a:spAutoFit/>
          </a:bodyPr>
          <a:lstStyle/>
          <a:p>
            <a:r>
              <a:rPr lang="en-US" sz="4000" spc="-70" dirty="0" smtClean="0">
                <a:gradFill>
                  <a:gsLst>
                    <a:gs pos="2917">
                      <a:schemeClr val="bg2"/>
                    </a:gs>
                    <a:gs pos="95000">
                      <a:schemeClr val="bg2"/>
                    </a:gs>
                  </a:gsLst>
                  <a:lin ang="5400000" scaled="0"/>
                </a:gradFill>
              </a:rPr>
              <a:t>Why Microsoft?</a:t>
            </a:r>
          </a:p>
        </p:txBody>
      </p:sp>
    </p:spTree>
    <p:extLst>
      <p:ext uri="{BB962C8B-B14F-4D97-AF65-F5344CB8AC3E}">
        <p14:creationId xmlns:p14="http://schemas.microsoft.com/office/powerpoint/2010/main" val="3687743512"/>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z="4800" dirty="0">
                <a:solidFill>
                  <a:schemeClr val="accent2"/>
                </a:solidFill>
              </a:rPr>
              <a:t>Why Cloud?</a:t>
            </a:r>
          </a:p>
        </p:txBody>
      </p:sp>
      <p:grpSp>
        <p:nvGrpSpPr>
          <p:cNvPr id="26" name="Group 25"/>
          <p:cNvGrpSpPr/>
          <p:nvPr/>
        </p:nvGrpSpPr>
        <p:grpSpPr>
          <a:xfrm>
            <a:off x="8105174" y="1453762"/>
            <a:ext cx="3205041" cy="2807265"/>
            <a:chOff x="7724433" y="2125663"/>
            <a:chExt cx="3564273" cy="3636485"/>
          </a:xfrm>
          <a:solidFill>
            <a:srgbClr val="0055B8">
              <a:alpha val="36078"/>
            </a:srgbClr>
          </a:solidFill>
        </p:grpSpPr>
        <p:sp>
          <p:nvSpPr>
            <p:cNvPr id="27" name="Rectangle 26"/>
            <p:cNvSpPr/>
            <p:nvPr/>
          </p:nvSpPr>
          <p:spPr bwMode="auto">
            <a:xfrm>
              <a:off x="7724433" y="2125663"/>
              <a:ext cx="3564273" cy="3636485"/>
            </a:xfrm>
            <a:prstGeom prst="rect">
              <a:avLst/>
            </a:prstGeom>
            <a:grpFill/>
            <a:ln w="50800" cap="sq">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01695" rIns="0" bIns="34973" numCol="1" rtlCol="0" anchor="t" anchorCtr="0" compatLnSpc="1">
              <a:prstTxWarp prst="textNoShape">
                <a:avLst/>
              </a:prstTxWarp>
            </a:bodyPr>
            <a:lstStyle/>
            <a:p>
              <a:pPr algn="ctr" defTabSz="699264" fontAlgn="base">
                <a:spcBef>
                  <a:spcPct val="0"/>
                </a:spcBef>
                <a:spcAft>
                  <a:spcPct val="0"/>
                </a:spcAft>
              </a:pPr>
              <a:endParaRPr lang="en-US" sz="3200" dirty="0">
                <a:gradFill>
                  <a:gsLst>
                    <a:gs pos="0">
                      <a:srgbClr val="FFFFFF"/>
                    </a:gs>
                    <a:gs pos="100000">
                      <a:srgbClr val="FFFFFF"/>
                    </a:gs>
                  </a:gsLst>
                  <a:lin ang="5400000" scaled="0"/>
                </a:gradFill>
              </a:endParaRPr>
            </a:p>
          </p:txBody>
        </p:sp>
        <p:sp>
          <p:nvSpPr>
            <p:cNvPr id="28" name="Rectangle 27"/>
            <p:cNvSpPr/>
            <p:nvPr/>
          </p:nvSpPr>
          <p:spPr>
            <a:xfrm>
              <a:off x="7952949" y="2207258"/>
              <a:ext cx="3107239" cy="764486"/>
            </a:xfrm>
            <a:prstGeom prst="rect">
              <a:avLst/>
            </a:prstGeom>
            <a:grpFill/>
          </p:spPr>
          <p:txBody>
            <a:bodyPr wrap="square">
              <a:spAutoFit/>
            </a:bodyPr>
            <a:lstStyle/>
            <a:p>
              <a:pPr algn="ctr" defTabSz="699264" fontAlgn="base">
                <a:spcBef>
                  <a:spcPct val="0"/>
                </a:spcBef>
                <a:spcAft>
                  <a:spcPct val="0"/>
                </a:spcAft>
              </a:pPr>
              <a:r>
                <a:rPr lang="en-US" sz="3200" dirty="0">
                  <a:gradFill>
                    <a:gsLst>
                      <a:gs pos="0">
                        <a:srgbClr val="FFFFFF"/>
                      </a:gs>
                      <a:gs pos="100000">
                        <a:srgbClr val="FFFFFF"/>
                      </a:gs>
                    </a:gsLst>
                    <a:lin ang="5400000" scaled="0"/>
                  </a:gradFill>
                </a:rPr>
                <a:t>Economics</a:t>
              </a:r>
            </a:p>
          </p:txBody>
        </p:sp>
        <p:sp>
          <p:nvSpPr>
            <p:cNvPr id="29" name="Freeform 9"/>
            <p:cNvSpPr>
              <a:spLocks noChangeAspect="1"/>
            </p:cNvSpPr>
            <p:nvPr/>
          </p:nvSpPr>
          <p:spPr bwMode="black">
            <a:xfrm>
              <a:off x="10168957" y="4082427"/>
              <a:ext cx="853523" cy="1471371"/>
            </a:xfrm>
            <a:custGeom>
              <a:avLst/>
              <a:gdLst>
                <a:gd name="T0" fmla="*/ 219 w 339"/>
                <a:gd name="T1" fmla="*/ 584 h 584"/>
                <a:gd name="T2" fmla="*/ 219 w 339"/>
                <a:gd name="T3" fmla="*/ 511 h 584"/>
                <a:gd name="T4" fmla="*/ 339 w 339"/>
                <a:gd name="T5" fmla="*/ 373 h 584"/>
                <a:gd name="T6" fmla="*/ 214 w 339"/>
                <a:gd name="T7" fmla="*/ 230 h 584"/>
                <a:gd name="T8" fmla="*/ 146 w 339"/>
                <a:gd name="T9" fmla="*/ 190 h 584"/>
                <a:gd name="T10" fmla="*/ 186 w 339"/>
                <a:gd name="T11" fmla="*/ 169 h 584"/>
                <a:gd name="T12" fmla="*/ 274 w 339"/>
                <a:gd name="T13" fmla="*/ 191 h 584"/>
                <a:gd name="T14" fmla="*/ 294 w 339"/>
                <a:gd name="T15" fmla="*/ 200 h 584"/>
                <a:gd name="T16" fmla="*/ 300 w 339"/>
                <a:gd name="T17" fmla="*/ 180 h 584"/>
                <a:gd name="T18" fmla="*/ 324 w 339"/>
                <a:gd name="T19" fmla="*/ 89 h 584"/>
                <a:gd name="T20" fmla="*/ 310 w 339"/>
                <a:gd name="T21" fmla="*/ 83 h 584"/>
                <a:gd name="T22" fmla="*/ 222 w 339"/>
                <a:gd name="T23" fmla="*/ 61 h 584"/>
                <a:gd name="T24" fmla="*/ 222 w 339"/>
                <a:gd name="T25" fmla="*/ 0 h 584"/>
                <a:gd name="T26" fmla="*/ 121 w 339"/>
                <a:gd name="T27" fmla="*/ 0 h 584"/>
                <a:gd name="T28" fmla="*/ 121 w 339"/>
                <a:gd name="T29" fmla="*/ 68 h 584"/>
                <a:gd name="T30" fmla="*/ 7 w 339"/>
                <a:gd name="T31" fmla="*/ 201 h 584"/>
                <a:gd name="T32" fmla="*/ 140 w 339"/>
                <a:gd name="T33" fmla="*/ 341 h 584"/>
                <a:gd name="T34" fmla="*/ 200 w 339"/>
                <a:gd name="T35" fmla="*/ 383 h 584"/>
                <a:gd name="T36" fmla="*/ 153 w 339"/>
                <a:gd name="T37" fmla="*/ 407 h 584"/>
                <a:gd name="T38" fmla="*/ 50 w 339"/>
                <a:gd name="T39" fmla="*/ 379 h 584"/>
                <a:gd name="T40" fmla="*/ 30 w 339"/>
                <a:gd name="T41" fmla="*/ 369 h 584"/>
                <a:gd name="T42" fmla="*/ 0 w 339"/>
                <a:gd name="T43" fmla="*/ 483 h 584"/>
                <a:gd name="T44" fmla="*/ 0 w 339"/>
                <a:gd name="T45" fmla="*/ 483 h 584"/>
                <a:gd name="T46" fmla="*/ 12 w 339"/>
                <a:gd name="T47" fmla="*/ 489 h 584"/>
                <a:gd name="T48" fmla="*/ 118 w 339"/>
                <a:gd name="T49" fmla="*/ 518 h 584"/>
                <a:gd name="T50" fmla="*/ 118 w 339"/>
                <a:gd name="T51" fmla="*/ 584 h 584"/>
                <a:gd name="T52" fmla="*/ 219 w 339"/>
                <a:gd name="T53" fmla="*/ 584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39" h="584">
                  <a:moveTo>
                    <a:pt x="219" y="584"/>
                  </a:moveTo>
                  <a:cubicBezTo>
                    <a:pt x="219" y="511"/>
                    <a:pt x="219" y="511"/>
                    <a:pt x="219" y="511"/>
                  </a:cubicBezTo>
                  <a:cubicBezTo>
                    <a:pt x="293" y="493"/>
                    <a:pt x="339" y="442"/>
                    <a:pt x="339" y="373"/>
                  </a:cubicBezTo>
                  <a:cubicBezTo>
                    <a:pt x="339" y="304"/>
                    <a:pt x="301" y="261"/>
                    <a:pt x="214" y="230"/>
                  </a:cubicBezTo>
                  <a:cubicBezTo>
                    <a:pt x="182" y="219"/>
                    <a:pt x="146" y="203"/>
                    <a:pt x="146" y="190"/>
                  </a:cubicBezTo>
                  <a:cubicBezTo>
                    <a:pt x="146" y="172"/>
                    <a:pt x="171" y="169"/>
                    <a:pt x="186" y="169"/>
                  </a:cubicBezTo>
                  <a:cubicBezTo>
                    <a:pt x="230" y="169"/>
                    <a:pt x="258" y="183"/>
                    <a:pt x="274" y="191"/>
                  </a:cubicBezTo>
                  <a:cubicBezTo>
                    <a:pt x="294" y="200"/>
                    <a:pt x="294" y="200"/>
                    <a:pt x="294" y="200"/>
                  </a:cubicBezTo>
                  <a:cubicBezTo>
                    <a:pt x="300" y="180"/>
                    <a:pt x="300" y="180"/>
                    <a:pt x="300" y="180"/>
                  </a:cubicBezTo>
                  <a:cubicBezTo>
                    <a:pt x="324" y="89"/>
                    <a:pt x="324" y="89"/>
                    <a:pt x="324" y="89"/>
                  </a:cubicBezTo>
                  <a:cubicBezTo>
                    <a:pt x="310" y="83"/>
                    <a:pt x="310" y="83"/>
                    <a:pt x="310" y="83"/>
                  </a:cubicBezTo>
                  <a:cubicBezTo>
                    <a:pt x="293" y="75"/>
                    <a:pt x="264" y="64"/>
                    <a:pt x="222" y="61"/>
                  </a:cubicBezTo>
                  <a:cubicBezTo>
                    <a:pt x="222" y="0"/>
                    <a:pt x="222" y="0"/>
                    <a:pt x="222" y="0"/>
                  </a:cubicBezTo>
                  <a:cubicBezTo>
                    <a:pt x="121" y="0"/>
                    <a:pt x="121" y="0"/>
                    <a:pt x="121" y="0"/>
                  </a:cubicBezTo>
                  <a:cubicBezTo>
                    <a:pt x="121" y="68"/>
                    <a:pt x="121" y="68"/>
                    <a:pt x="121" y="68"/>
                  </a:cubicBezTo>
                  <a:cubicBezTo>
                    <a:pt x="51" y="86"/>
                    <a:pt x="7" y="136"/>
                    <a:pt x="7" y="201"/>
                  </a:cubicBezTo>
                  <a:cubicBezTo>
                    <a:pt x="7" y="286"/>
                    <a:pt x="78" y="320"/>
                    <a:pt x="140" y="341"/>
                  </a:cubicBezTo>
                  <a:cubicBezTo>
                    <a:pt x="193" y="359"/>
                    <a:pt x="200" y="372"/>
                    <a:pt x="200" y="383"/>
                  </a:cubicBezTo>
                  <a:cubicBezTo>
                    <a:pt x="200" y="400"/>
                    <a:pt x="176" y="407"/>
                    <a:pt x="153" y="407"/>
                  </a:cubicBezTo>
                  <a:cubicBezTo>
                    <a:pt x="107" y="407"/>
                    <a:pt x="68" y="390"/>
                    <a:pt x="50" y="379"/>
                  </a:cubicBezTo>
                  <a:cubicBezTo>
                    <a:pt x="30" y="369"/>
                    <a:pt x="30" y="369"/>
                    <a:pt x="30" y="369"/>
                  </a:cubicBezTo>
                  <a:cubicBezTo>
                    <a:pt x="0" y="483"/>
                    <a:pt x="0" y="483"/>
                    <a:pt x="0" y="483"/>
                  </a:cubicBezTo>
                  <a:cubicBezTo>
                    <a:pt x="0" y="483"/>
                    <a:pt x="0" y="483"/>
                    <a:pt x="0" y="483"/>
                  </a:cubicBezTo>
                  <a:cubicBezTo>
                    <a:pt x="12" y="489"/>
                    <a:pt x="12" y="489"/>
                    <a:pt x="12" y="489"/>
                  </a:cubicBezTo>
                  <a:cubicBezTo>
                    <a:pt x="39" y="504"/>
                    <a:pt x="79" y="515"/>
                    <a:pt x="118" y="518"/>
                  </a:cubicBezTo>
                  <a:cubicBezTo>
                    <a:pt x="118" y="584"/>
                    <a:pt x="118" y="584"/>
                    <a:pt x="118" y="584"/>
                  </a:cubicBezTo>
                  <a:lnTo>
                    <a:pt x="219" y="584"/>
                  </a:lnTo>
                  <a:close/>
                </a:path>
              </a:pathLst>
            </a:custGeom>
            <a:grpFill/>
            <a:ln w="31750" cap="sq">
              <a:noFill/>
              <a:miter lim="800000"/>
              <a:headEnd/>
              <a:tailEnd/>
            </a:ln>
            <a:extLst/>
          </p:spPr>
          <p:txBody>
            <a:bodyPr vert="horz" wrap="square" lIns="67232" tIns="33616" rIns="67232" bIns="33616" numCol="1" anchor="t" anchorCtr="0" compatLnSpc="1">
              <a:prstTxWarp prst="textNoShape">
                <a:avLst/>
              </a:prstTxWarp>
            </a:bodyPr>
            <a:lstStyle/>
            <a:p>
              <a:endParaRPr lang="en-US" sz="3200">
                <a:solidFill>
                  <a:srgbClr val="000000"/>
                </a:solidFill>
              </a:endParaRPr>
            </a:p>
          </p:txBody>
        </p:sp>
      </p:grpSp>
      <p:grpSp>
        <p:nvGrpSpPr>
          <p:cNvPr id="30" name="Group 29"/>
          <p:cNvGrpSpPr/>
          <p:nvPr/>
        </p:nvGrpSpPr>
        <p:grpSpPr>
          <a:xfrm>
            <a:off x="4533488" y="1448747"/>
            <a:ext cx="3205042" cy="2806849"/>
            <a:chOff x="4018476" y="2125663"/>
            <a:chExt cx="3564272" cy="3636485"/>
          </a:xfrm>
          <a:solidFill>
            <a:srgbClr val="0055B8">
              <a:alpha val="36078"/>
            </a:srgbClr>
          </a:solidFill>
        </p:grpSpPr>
        <p:sp>
          <p:nvSpPr>
            <p:cNvPr id="31" name="Rectangle 30"/>
            <p:cNvSpPr/>
            <p:nvPr/>
          </p:nvSpPr>
          <p:spPr bwMode="auto">
            <a:xfrm>
              <a:off x="4018476" y="2125663"/>
              <a:ext cx="3564272" cy="3636485"/>
            </a:xfrm>
            <a:prstGeom prst="rect">
              <a:avLst/>
            </a:prstGeom>
            <a:grpFill/>
            <a:ln w="50800" cap="sq">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01695" rIns="0" bIns="34973" numCol="1" rtlCol="0" anchor="t" anchorCtr="0" compatLnSpc="1">
              <a:prstTxWarp prst="textNoShape">
                <a:avLst/>
              </a:prstTxWarp>
            </a:bodyPr>
            <a:lstStyle/>
            <a:p>
              <a:pPr algn="ctr" defTabSz="699264" fontAlgn="base">
                <a:spcBef>
                  <a:spcPct val="0"/>
                </a:spcBef>
                <a:spcAft>
                  <a:spcPct val="0"/>
                </a:spcAft>
              </a:pPr>
              <a:endParaRPr lang="en-US" sz="3200" dirty="0">
                <a:gradFill>
                  <a:gsLst>
                    <a:gs pos="0">
                      <a:srgbClr val="FFFFFF"/>
                    </a:gs>
                    <a:gs pos="100000">
                      <a:srgbClr val="FFFFFF"/>
                    </a:gs>
                  </a:gsLst>
                  <a:lin ang="5400000" scaled="0"/>
                </a:gradFill>
              </a:endParaRPr>
            </a:p>
          </p:txBody>
        </p:sp>
        <p:sp>
          <p:nvSpPr>
            <p:cNvPr id="32" name="Rectangle 31"/>
            <p:cNvSpPr/>
            <p:nvPr/>
          </p:nvSpPr>
          <p:spPr>
            <a:xfrm>
              <a:off x="4875669" y="2153825"/>
              <a:ext cx="1849884" cy="764599"/>
            </a:xfrm>
            <a:prstGeom prst="rect">
              <a:avLst/>
            </a:prstGeom>
            <a:grpFill/>
          </p:spPr>
          <p:txBody>
            <a:bodyPr wrap="square">
              <a:spAutoFit/>
            </a:bodyPr>
            <a:lstStyle/>
            <a:p>
              <a:pPr algn="ctr" defTabSz="699264" fontAlgn="base">
                <a:spcBef>
                  <a:spcPct val="0"/>
                </a:spcBef>
                <a:spcAft>
                  <a:spcPct val="0"/>
                </a:spcAft>
              </a:pPr>
              <a:r>
                <a:rPr lang="en-US" sz="3200" dirty="0">
                  <a:gradFill>
                    <a:gsLst>
                      <a:gs pos="0">
                        <a:srgbClr val="FFFFFF"/>
                      </a:gs>
                      <a:gs pos="100000">
                        <a:srgbClr val="FFFFFF"/>
                      </a:gs>
                    </a:gsLst>
                    <a:lin ang="5400000" scaled="0"/>
                  </a:gradFill>
                </a:rPr>
                <a:t>Scale</a:t>
              </a:r>
            </a:p>
          </p:txBody>
        </p:sp>
        <p:grpSp>
          <p:nvGrpSpPr>
            <p:cNvPr id="33" name="Group 425"/>
            <p:cNvGrpSpPr>
              <a:grpSpLocks noChangeAspect="1"/>
            </p:cNvGrpSpPr>
            <p:nvPr/>
          </p:nvGrpSpPr>
          <p:grpSpPr bwMode="auto">
            <a:xfrm>
              <a:off x="5868362" y="4039186"/>
              <a:ext cx="1459737" cy="1479887"/>
              <a:chOff x="-5139" y="3144"/>
              <a:chExt cx="652" cy="661"/>
            </a:xfrm>
            <a:grpFill/>
          </p:grpSpPr>
          <p:sp>
            <p:nvSpPr>
              <p:cNvPr id="34" name="Freeform 426"/>
              <p:cNvSpPr>
                <a:spLocks/>
              </p:cNvSpPr>
              <p:nvPr/>
            </p:nvSpPr>
            <p:spPr bwMode="auto">
              <a:xfrm>
                <a:off x="-5139" y="3144"/>
                <a:ext cx="300" cy="304"/>
              </a:xfrm>
              <a:custGeom>
                <a:avLst/>
                <a:gdLst>
                  <a:gd name="T0" fmla="*/ 0 w 300"/>
                  <a:gd name="T1" fmla="*/ 0 h 304"/>
                  <a:gd name="T2" fmla="*/ 0 w 300"/>
                  <a:gd name="T3" fmla="*/ 231 h 304"/>
                  <a:gd name="T4" fmla="*/ 70 w 300"/>
                  <a:gd name="T5" fmla="*/ 160 h 304"/>
                  <a:gd name="T6" fmla="*/ 212 w 300"/>
                  <a:gd name="T7" fmla="*/ 304 h 304"/>
                  <a:gd name="T8" fmla="*/ 300 w 300"/>
                  <a:gd name="T9" fmla="*/ 215 h 304"/>
                  <a:gd name="T10" fmla="*/ 158 w 300"/>
                  <a:gd name="T11" fmla="*/ 71 h 304"/>
                  <a:gd name="T12" fmla="*/ 229 w 300"/>
                  <a:gd name="T13" fmla="*/ 0 h 304"/>
                  <a:gd name="T14" fmla="*/ 0 w 300"/>
                  <a:gd name="T15" fmla="*/ 0 h 3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0" h="304">
                    <a:moveTo>
                      <a:pt x="0" y="0"/>
                    </a:moveTo>
                    <a:lnTo>
                      <a:pt x="0" y="231"/>
                    </a:lnTo>
                    <a:lnTo>
                      <a:pt x="70" y="160"/>
                    </a:lnTo>
                    <a:lnTo>
                      <a:pt x="212" y="304"/>
                    </a:lnTo>
                    <a:lnTo>
                      <a:pt x="300" y="215"/>
                    </a:lnTo>
                    <a:lnTo>
                      <a:pt x="158" y="71"/>
                    </a:lnTo>
                    <a:lnTo>
                      <a:pt x="229" y="0"/>
                    </a:lnTo>
                    <a:lnTo>
                      <a:pt x="0" y="0"/>
                    </a:lnTo>
                    <a:close/>
                  </a:path>
                </a:pathLst>
              </a:custGeom>
              <a:grpFill/>
              <a:ln w="31750" cap="sq">
                <a:noFill/>
                <a:miter lim="800000"/>
                <a:headEnd/>
                <a:tailEnd/>
              </a:ln>
              <a:extLst/>
            </p:spPr>
            <p:txBody>
              <a:bodyPr vert="horz" wrap="square" lIns="67232" tIns="33616" rIns="67232" bIns="33616" numCol="1" anchor="t" anchorCtr="0" compatLnSpc="1">
                <a:prstTxWarp prst="textNoShape">
                  <a:avLst/>
                </a:prstTxWarp>
              </a:bodyPr>
              <a:lstStyle/>
              <a:p>
                <a:endParaRPr lang="en-US" sz="3200">
                  <a:solidFill>
                    <a:srgbClr val="000000"/>
                  </a:solidFill>
                </a:endParaRPr>
              </a:p>
            </p:txBody>
          </p:sp>
          <p:sp>
            <p:nvSpPr>
              <p:cNvPr id="35" name="Freeform 427"/>
              <p:cNvSpPr>
                <a:spLocks/>
              </p:cNvSpPr>
              <p:nvPr/>
            </p:nvSpPr>
            <p:spPr bwMode="auto">
              <a:xfrm>
                <a:off x="-4787" y="3144"/>
                <a:ext cx="300" cy="304"/>
              </a:xfrm>
              <a:custGeom>
                <a:avLst/>
                <a:gdLst>
                  <a:gd name="T0" fmla="*/ 300 w 300"/>
                  <a:gd name="T1" fmla="*/ 0 h 304"/>
                  <a:gd name="T2" fmla="*/ 300 w 300"/>
                  <a:gd name="T3" fmla="*/ 231 h 304"/>
                  <a:gd name="T4" fmla="*/ 229 w 300"/>
                  <a:gd name="T5" fmla="*/ 160 h 304"/>
                  <a:gd name="T6" fmla="*/ 87 w 300"/>
                  <a:gd name="T7" fmla="*/ 304 h 304"/>
                  <a:gd name="T8" fmla="*/ 0 w 300"/>
                  <a:gd name="T9" fmla="*/ 215 h 304"/>
                  <a:gd name="T10" fmla="*/ 141 w 300"/>
                  <a:gd name="T11" fmla="*/ 71 h 304"/>
                  <a:gd name="T12" fmla="*/ 70 w 300"/>
                  <a:gd name="T13" fmla="*/ 0 h 304"/>
                  <a:gd name="T14" fmla="*/ 300 w 300"/>
                  <a:gd name="T15" fmla="*/ 0 h 3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0" h="304">
                    <a:moveTo>
                      <a:pt x="300" y="0"/>
                    </a:moveTo>
                    <a:lnTo>
                      <a:pt x="300" y="231"/>
                    </a:lnTo>
                    <a:lnTo>
                      <a:pt x="229" y="160"/>
                    </a:lnTo>
                    <a:lnTo>
                      <a:pt x="87" y="304"/>
                    </a:lnTo>
                    <a:lnTo>
                      <a:pt x="0" y="215"/>
                    </a:lnTo>
                    <a:lnTo>
                      <a:pt x="141" y="71"/>
                    </a:lnTo>
                    <a:lnTo>
                      <a:pt x="70" y="0"/>
                    </a:lnTo>
                    <a:lnTo>
                      <a:pt x="300" y="0"/>
                    </a:lnTo>
                    <a:close/>
                  </a:path>
                </a:pathLst>
              </a:custGeom>
              <a:grpFill/>
              <a:ln w="31750" cap="sq">
                <a:noFill/>
                <a:miter lim="800000"/>
                <a:headEnd/>
                <a:tailEnd/>
              </a:ln>
              <a:extLst/>
            </p:spPr>
            <p:txBody>
              <a:bodyPr vert="horz" wrap="square" lIns="67232" tIns="33616" rIns="67232" bIns="33616" numCol="1" anchor="t" anchorCtr="0" compatLnSpc="1">
                <a:prstTxWarp prst="textNoShape">
                  <a:avLst/>
                </a:prstTxWarp>
              </a:bodyPr>
              <a:lstStyle/>
              <a:p>
                <a:endParaRPr lang="en-US" sz="3200">
                  <a:solidFill>
                    <a:srgbClr val="000000"/>
                  </a:solidFill>
                </a:endParaRPr>
              </a:p>
            </p:txBody>
          </p:sp>
          <p:sp>
            <p:nvSpPr>
              <p:cNvPr id="36" name="Freeform 428"/>
              <p:cNvSpPr>
                <a:spLocks/>
              </p:cNvSpPr>
              <p:nvPr/>
            </p:nvSpPr>
            <p:spPr bwMode="auto">
              <a:xfrm>
                <a:off x="-5139" y="3500"/>
                <a:ext cx="300" cy="305"/>
              </a:xfrm>
              <a:custGeom>
                <a:avLst/>
                <a:gdLst>
                  <a:gd name="T0" fmla="*/ 0 w 300"/>
                  <a:gd name="T1" fmla="*/ 305 h 305"/>
                  <a:gd name="T2" fmla="*/ 0 w 300"/>
                  <a:gd name="T3" fmla="*/ 74 h 305"/>
                  <a:gd name="T4" fmla="*/ 70 w 300"/>
                  <a:gd name="T5" fmla="*/ 145 h 305"/>
                  <a:gd name="T6" fmla="*/ 212 w 300"/>
                  <a:gd name="T7" fmla="*/ 0 h 305"/>
                  <a:gd name="T8" fmla="*/ 300 w 300"/>
                  <a:gd name="T9" fmla="*/ 90 h 305"/>
                  <a:gd name="T10" fmla="*/ 158 w 300"/>
                  <a:gd name="T11" fmla="*/ 234 h 305"/>
                  <a:gd name="T12" fmla="*/ 229 w 300"/>
                  <a:gd name="T13" fmla="*/ 305 h 305"/>
                  <a:gd name="T14" fmla="*/ 0 w 300"/>
                  <a:gd name="T15" fmla="*/ 305 h 3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0" h="305">
                    <a:moveTo>
                      <a:pt x="0" y="305"/>
                    </a:moveTo>
                    <a:lnTo>
                      <a:pt x="0" y="74"/>
                    </a:lnTo>
                    <a:lnTo>
                      <a:pt x="70" y="145"/>
                    </a:lnTo>
                    <a:lnTo>
                      <a:pt x="212" y="0"/>
                    </a:lnTo>
                    <a:lnTo>
                      <a:pt x="300" y="90"/>
                    </a:lnTo>
                    <a:lnTo>
                      <a:pt x="158" y="234"/>
                    </a:lnTo>
                    <a:lnTo>
                      <a:pt x="229" y="305"/>
                    </a:lnTo>
                    <a:lnTo>
                      <a:pt x="0" y="305"/>
                    </a:lnTo>
                    <a:close/>
                  </a:path>
                </a:pathLst>
              </a:custGeom>
              <a:grpFill/>
              <a:ln w="31750" cap="sq">
                <a:noFill/>
                <a:miter lim="800000"/>
                <a:headEnd/>
                <a:tailEnd/>
              </a:ln>
              <a:extLst/>
            </p:spPr>
            <p:txBody>
              <a:bodyPr vert="horz" wrap="square" lIns="67232" tIns="33616" rIns="67232" bIns="33616" numCol="1" anchor="t" anchorCtr="0" compatLnSpc="1">
                <a:prstTxWarp prst="textNoShape">
                  <a:avLst/>
                </a:prstTxWarp>
              </a:bodyPr>
              <a:lstStyle/>
              <a:p>
                <a:endParaRPr lang="en-US" sz="3200">
                  <a:solidFill>
                    <a:srgbClr val="000000"/>
                  </a:solidFill>
                </a:endParaRPr>
              </a:p>
            </p:txBody>
          </p:sp>
          <p:sp>
            <p:nvSpPr>
              <p:cNvPr id="37" name="Freeform 429"/>
              <p:cNvSpPr>
                <a:spLocks/>
              </p:cNvSpPr>
              <p:nvPr/>
            </p:nvSpPr>
            <p:spPr bwMode="auto">
              <a:xfrm>
                <a:off x="-4787" y="3500"/>
                <a:ext cx="300" cy="305"/>
              </a:xfrm>
              <a:custGeom>
                <a:avLst/>
                <a:gdLst>
                  <a:gd name="T0" fmla="*/ 300 w 300"/>
                  <a:gd name="T1" fmla="*/ 305 h 305"/>
                  <a:gd name="T2" fmla="*/ 300 w 300"/>
                  <a:gd name="T3" fmla="*/ 74 h 305"/>
                  <a:gd name="T4" fmla="*/ 229 w 300"/>
                  <a:gd name="T5" fmla="*/ 145 h 305"/>
                  <a:gd name="T6" fmla="*/ 87 w 300"/>
                  <a:gd name="T7" fmla="*/ 0 h 305"/>
                  <a:gd name="T8" fmla="*/ 0 w 300"/>
                  <a:gd name="T9" fmla="*/ 90 h 305"/>
                  <a:gd name="T10" fmla="*/ 141 w 300"/>
                  <a:gd name="T11" fmla="*/ 234 h 305"/>
                  <a:gd name="T12" fmla="*/ 70 w 300"/>
                  <a:gd name="T13" fmla="*/ 305 h 305"/>
                  <a:gd name="T14" fmla="*/ 300 w 300"/>
                  <a:gd name="T15" fmla="*/ 305 h 3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0" h="305">
                    <a:moveTo>
                      <a:pt x="300" y="305"/>
                    </a:moveTo>
                    <a:lnTo>
                      <a:pt x="300" y="74"/>
                    </a:lnTo>
                    <a:lnTo>
                      <a:pt x="229" y="145"/>
                    </a:lnTo>
                    <a:lnTo>
                      <a:pt x="87" y="0"/>
                    </a:lnTo>
                    <a:lnTo>
                      <a:pt x="0" y="90"/>
                    </a:lnTo>
                    <a:lnTo>
                      <a:pt x="141" y="234"/>
                    </a:lnTo>
                    <a:lnTo>
                      <a:pt x="70" y="305"/>
                    </a:lnTo>
                    <a:lnTo>
                      <a:pt x="300" y="305"/>
                    </a:lnTo>
                    <a:close/>
                  </a:path>
                </a:pathLst>
              </a:custGeom>
              <a:grpFill/>
              <a:ln w="31750" cap="sq">
                <a:noFill/>
                <a:miter lim="800000"/>
                <a:headEnd/>
                <a:tailEnd/>
              </a:ln>
              <a:extLst/>
            </p:spPr>
            <p:txBody>
              <a:bodyPr vert="horz" wrap="square" lIns="67232" tIns="33616" rIns="67232" bIns="33616" numCol="1" anchor="t" anchorCtr="0" compatLnSpc="1">
                <a:prstTxWarp prst="textNoShape">
                  <a:avLst/>
                </a:prstTxWarp>
              </a:bodyPr>
              <a:lstStyle/>
              <a:p>
                <a:endParaRPr lang="en-US" sz="3200">
                  <a:solidFill>
                    <a:srgbClr val="000000"/>
                  </a:solidFill>
                </a:endParaRPr>
              </a:p>
            </p:txBody>
          </p:sp>
        </p:grpSp>
      </p:grpSp>
      <p:grpSp>
        <p:nvGrpSpPr>
          <p:cNvPr id="38" name="Group 37"/>
          <p:cNvGrpSpPr/>
          <p:nvPr/>
        </p:nvGrpSpPr>
        <p:grpSpPr>
          <a:xfrm>
            <a:off x="961804" y="1448747"/>
            <a:ext cx="3205042" cy="2806849"/>
            <a:chOff x="312520" y="2125663"/>
            <a:chExt cx="3564273" cy="3636485"/>
          </a:xfrm>
          <a:solidFill>
            <a:srgbClr val="0055B8">
              <a:alpha val="36078"/>
            </a:srgbClr>
          </a:solidFill>
        </p:grpSpPr>
        <p:sp>
          <p:nvSpPr>
            <p:cNvPr id="39" name="Rectangle 38"/>
            <p:cNvSpPr/>
            <p:nvPr/>
          </p:nvSpPr>
          <p:spPr bwMode="auto">
            <a:xfrm>
              <a:off x="312520" y="2125663"/>
              <a:ext cx="3564273" cy="3636485"/>
            </a:xfrm>
            <a:prstGeom prst="rect">
              <a:avLst/>
            </a:prstGeom>
            <a:grpFill/>
            <a:ln w="50800" cap="sq">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01695" rIns="0" bIns="34973" numCol="1" rtlCol="0" anchor="t" anchorCtr="0" compatLnSpc="1">
              <a:prstTxWarp prst="textNoShape">
                <a:avLst/>
              </a:prstTxWarp>
            </a:bodyPr>
            <a:lstStyle/>
            <a:p>
              <a:pPr algn="ctr" defTabSz="699264" fontAlgn="base">
                <a:spcBef>
                  <a:spcPct val="0"/>
                </a:spcBef>
                <a:spcAft>
                  <a:spcPct val="0"/>
                </a:spcAft>
              </a:pPr>
              <a:endParaRPr lang="en-US" sz="3200" dirty="0">
                <a:gradFill>
                  <a:gsLst>
                    <a:gs pos="0">
                      <a:srgbClr val="FFFFFF"/>
                    </a:gs>
                    <a:gs pos="100000">
                      <a:srgbClr val="FFFFFF"/>
                    </a:gs>
                  </a:gsLst>
                  <a:lin ang="5400000" scaled="0"/>
                </a:gradFill>
              </a:endParaRPr>
            </a:p>
          </p:txBody>
        </p:sp>
        <p:sp>
          <p:nvSpPr>
            <p:cNvPr id="40" name="Rectangle 39"/>
            <p:cNvSpPr/>
            <p:nvPr/>
          </p:nvSpPr>
          <p:spPr>
            <a:xfrm>
              <a:off x="1324363" y="2218263"/>
              <a:ext cx="1540585" cy="764599"/>
            </a:xfrm>
            <a:prstGeom prst="rect">
              <a:avLst/>
            </a:prstGeom>
            <a:grpFill/>
          </p:spPr>
          <p:txBody>
            <a:bodyPr wrap="none">
              <a:spAutoFit/>
            </a:bodyPr>
            <a:lstStyle/>
            <a:p>
              <a:pPr algn="ctr" defTabSz="699264" fontAlgn="base">
                <a:spcBef>
                  <a:spcPct val="0"/>
                </a:spcBef>
                <a:spcAft>
                  <a:spcPct val="0"/>
                </a:spcAft>
              </a:pPr>
              <a:r>
                <a:rPr lang="en-US" sz="3200" dirty="0">
                  <a:gradFill>
                    <a:gsLst>
                      <a:gs pos="0">
                        <a:srgbClr val="FFFFFF"/>
                      </a:gs>
                      <a:gs pos="100000">
                        <a:srgbClr val="FFFFFF"/>
                      </a:gs>
                    </a:gsLst>
                    <a:lin ang="5400000" scaled="0"/>
                  </a:gradFill>
                </a:rPr>
                <a:t>Speed</a:t>
              </a:r>
            </a:p>
          </p:txBody>
        </p:sp>
        <p:sp>
          <p:nvSpPr>
            <p:cNvPr id="41" name="Freeform 58"/>
            <p:cNvSpPr>
              <a:spLocks noEditPoints="1"/>
            </p:cNvSpPr>
            <p:nvPr/>
          </p:nvSpPr>
          <p:spPr bwMode="black">
            <a:xfrm>
              <a:off x="2149580" y="3940754"/>
              <a:ext cx="1472563" cy="1578319"/>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grpFill/>
            <a:ln>
              <a:noFill/>
            </a:ln>
          </p:spPr>
          <p:txBody>
            <a:bodyPr vert="horz" wrap="square" lIns="60515" tIns="30258" rIns="60515" bIns="30258" numCol="1" anchor="t" anchorCtr="0" compatLnSpc="1">
              <a:prstTxWarp prst="textNoShape">
                <a:avLst/>
              </a:prstTxWarp>
            </a:bodyPr>
            <a:lstStyle/>
            <a:p>
              <a:endParaRPr lang="en-US" sz="3200">
                <a:solidFill>
                  <a:srgbClr val="000000"/>
                </a:solidFill>
              </a:endParaRPr>
            </a:p>
          </p:txBody>
        </p:sp>
      </p:grpSp>
      <p:sp>
        <p:nvSpPr>
          <p:cNvPr id="42" name="TextBox 41"/>
          <p:cNvSpPr txBox="1"/>
          <p:nvPr/>
        </p:nvSpPr>
        <p:spPr>
          <a:xfrm>
            <a:off x="961804" y="4483749"/>
            <a:ext cx="3205042" cy="1337566"/>
          </a:xfrm>
          <a:prstGeom prst="rect">
            <a:avLst/>
          </a:prstGeom>
          <a:solidFill>
            <a:srgbClr val="0055B8">
              <a:alpha val="36078"/>
            </a:srgbClr>
          </a:solidFill>
          <a:ln w="9525" cap="flat" cmpd="sng" algn="ctr">
            <a:noFill/>
            <a:prstDash val="solid"/>
          </a:ln>
          <a:effectLst/>
        </p:spPr>
        <p:txBody>
          <a:bodyPr lIns="68577" tIns="34288" rIns="68577" bIns="34288" anchor="ctr"/>
          <a:lstStyle>
            <a:defPPr>
              <a:defRPr lang="en-US"/>
            </a:defPPr>
            <a:lvl1pPr algn="ctr" defTabSz="914128">
              <a:defRPr sz="1600" kern="0">
                <a:solidFill>
                  <a:schemeClr val="bg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171450" indent="-171450" algn="l">
              <a:buFont typeface="Arial" panose="020B0604020202020204" pitchFamily="34" charset="0"/>
              <a:buChar char="•"/>
            </a:pPr>
            <a:r>
              <a:rPr lang="en-US" sz="1400" dirty="0">
                <a:solidFill>
                  <a:srgbClr val="FFFFFF"/>
                </a:solidFill>
              </a:rPr>
              <a:t>Reduce time to develop</a:t>
            </a:r>
          </a:p>
          <a:p>
            <a:pPr marL="171450" indent="-171450" algn="l">
              <a:buFont typeface="Arial" panose="020B0604020202020204" pitchFamily="34" charset="0"/>
              <a:buChar char="•"/>
            </a:pPr>
            <a:r>
              <a:rPr lang="en-US" sz="1400" dirty="0">
                <a:solidFill>
                  <a:srgbClr val="FFFFFF"/>
                </a:solidFill>
              </a:rPr>
              <a:t>Accelerate time to market</a:t>
            </a:r>
          </a:p>
          <a:p>
            <a:pPr marL="171450" indent="-171450" algn="l">
              <a:buFont typeface="Arial" panose="020B0604020202020204" pitchFamily="34" charset="0"/>
              <a:buChar char="•"/>
            </a:pPr>
            <a:r>
              <a:rPr lang="en-US" sz="1400" dirty="0">
                <a:solidFill>
                  <a:srgbClr val="FFFFFF"/>
                </a:solidFill>
              </a:rPr>
              <a:t>Enable business flexibility</a:t>
            </a:r>
          </a:p>
          <a:p>
            <a:pPr marL="171450" indent="-171450" algn="l">
              <a:buFont typeface="Arial" panose="020B0604020202020204" pitchFamily="34" charset="0"/>
              <a:buChar char="•"/>
            </a:pPr>
            <a:r>
              <a:rPr lang="en-CA" sz="1400" dirty="0">
                <a:solidFill>
                  <a:srgbClr val="FFFFFF"/>
                </a:solidFill>
              </a:rPr>
              <a:t>Drive new growth</a:t>
            </a:r>
            <a:endParaRPr lang="en-US" sz="1400" dirty="0">
              <a:solidFill>
                <a:srgbClr val="FFFFFF"/>
              </a:solidFill>
            </a:endParaRPr>
          </a:p>
        </p:txBody>
      </p:sp>
      <p:sp>
        <p:nvSpPr>
          <p:cNvPr id="43" name="TextBox 42"/>
          <p:cNvSpPr txBox="1"/>
          <p:nvPr/>
        </p:nvSpPr>
        <p:spPr>
          <a:xfrm>
            <a:off x="4533488" y="4483749"/>
            <a:ext cx="3205042" cy="1337566"/>
          </a:xfrm>
          <a:prstGeom prst="rect">
            <a:avLst/>
          </a:prstGeom>
          <a:solidFill>
            <a:srgbClr val="0055B8">
              <a:alpha val="36078"/>
            </a:srgbClr>
          </a:solidFill>
          <a:ln w="9525" cap="flat" cmpd="sng" algn="ctr">
            <a:noFill/>
            <a:prstDash val="solid"/>
          </a:ln>
          <a:effectLst/>
        </p:spPr>
        <p:txBody>
          <a:bodyPr lIns="68577" tIns="34288" rIns="68577" bIns="34288" anchor="ctr"/>
          <a:lstStyle>
            <a:defPPr>
              <a:defRPr lang="en-US"/>
            </a:defPPr>
            <a:lvl1pPr algn="ctr" defTabSz="914128">
              <a:defRPr sz="1600" kern="0">
                <a:solidFill>
                  <a:schemeClr val="bg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171450" indent="-171450" algn="l">
              <a:buFont typeface="Arial" panose="020B0604020202020204" pitchFamily="34" charset="0"/>
              <a:buChar char="•"/>
            </a:pPr>
            <a:endParaRPr lang="en-US" sz="1400" dirty="0">
              <a:solidFill>
                <a:srgbClr val="FFFFFF"/>
              </a:solidFill>
            </a:endParaRPr>
          </a:p>
          <a:p>
            <a:pPr marL="171450" indent="-171450" algn="l">
              <a:buFont typeface="Arial" panose="020B0604020202020204" pitchFamily="34" charset="0"/>
              <a:buChar char="•"/>
            </a:pPr>
            <a:r>
              <a:rPr lang="en-US" sz="1400" dirty="0">
                <a:solidFill>
                  <a:srgbClr val="FFFFFF"/>
                </a:solidFill>
              </a:rPr>
              <a:t>Self-service, on demand</a:t>
            </a:r>
          </a:p>
          <a:p>
            <a:pPr marL="171450" indent="-171450" algn="l">
              <a:buFont typeface="Arial" panose="020B0604020202020204" pitchFamily="34" charset="0"/>
              <a:buChar char="•"/>
            </a:pPr>
            <a:r>
              <a:rPr lang="en-US" sz="1400" dirty="0">
                <a:solidFill>
                  <a:srgbClr val="FFFFFF"/>
                </a:solidFill>
              </a:rPr>
              <a:t>Elastic scalability</a:t>
            </a:r>
          </a:p>
          <a:p>
            <a:pPr marL="171450" indent="-171450" algn="l">
              <a:buFont typeface="Arial" panose="020B0604020202020204" pitchFamily="34" charset="0"/>
              <a:buChar char="•"/>
            </a:pPr>
            <a:r>
              <a:rPr lang="en-US" sz="1400" dirty="0">
                <a:solidFill>
                  <a:srgbClr val="FFFFFF"/>
                </a:solidFill>
              </a:rPr>
              <a:t>“Unlimited” compute capacity</a:t>
            </a:r>
          </a:p>
          <a:p>
            <a:pPr marL="171450" indent="-171450" algn="l">
              <a:buFont typeface="Arial" panose="020B0604020202020204" pitchFamily="34" charset="0"/>
              <a:buChar char="•"/>
            </a:pPr>
            <a:r>
              <a:rPr lang="en-US" sz="1400" dirty="0">
                <a:solidFill>
                  <a:srgbClr val="FFFFFF"/>
                </a:solidFill>
              </a:rPr>
              <a:t>Global reach</a:t>
            </a:r>
          </a:p>
          <a:p>
            <a:pPr marL="171450" indent="-171450" algn="l">
              <a:buFont typeface="Arial" panose="020B0604020202020204" pitchFamily="34" charset="0"/>
              <a:buChar char="•"/>
            </a:pPr>
            <a:endParaRPr lang="en-US" sz="1400" dirty="0">
              <a:solidFill>
                <a:srgbClr val="FFFFFF"/>
              </a:solidFill>
            </a:endParaRPr>
          </a:p>
        </p:txBody>
      </p:sp>
      <p:sp>
        <p:nvSpPr>
          <p:cNvPr id="44" name="TextBox 43"/>
          <p:cNvSpPr txBox="1"/>
          <p:nvPr/>
        </p:nvSpPr>
        <p:spPr>
          <a:xfrm>
            <a:off x="8105172" y="4483749"/>
            <a:ext cx="3205042" cy="1287844"/>
          </a:xfrm>
          <a:prstGeom prst="rect">
            <a:avLst/>
          </a:prstGeom>
          <a:solidFill>
            <a:srgbClr val="0055B8">
              <a:alpha val="36078"/>
            </a:srgbClr>
          </a:solidFill>
          <a:ln w="9525" cap="flat" cmpd="sng" algn="ctr">
            <a:noFill/>
            <a:prstDash val="solid"/>
          </a:ln>
          <a:effectLst/>
        </p:spPr>
        <p:txBody>
          <a:bodyPr lIns="68577" tIns="34288" rIns="68577" bIns="34288" anchor="ctr"/>
          <a:lstStyle>
            <a:defPPr>
              <a:defRPr lang="en-US"/>
            </a:defPPr>
            <a:lvl1pPr algn="ctr" defTabSz="914128">
              <a:defRPr sz="1600" kern="0">
                <a:solidFill>
                  <a:schemeClr val="bg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171450" indent="-171450" algn="l">
              <a:buFont typeface="Arial" panose="020B0604020202020204" pitchFamily="34" charset="0"/>
              <a:buChar char="•"/>
            </a:pPr>
            <a:r>
              <a:rPr lang="en-US" sz="1400" dirty="0">
                <a:solidFill>
                  <a:srgbClr val="FFFFFF"/>
                </a:solidFill>
              </a:rPr>
              <a:t>Pay as you go</a:t>
            </a:r>
          </a:p>
          <a:p>
            <a:pPr marL="171450" indent="-171450" algn="l">
              <a:buFont typeface="Arial" panose="020B0604020202020204" pitchFamily="34" charset="0"/>
              <a:buChar char="•"/>
            </a:pPr>
            <a:r>
              <a:rPr lang="en-US" sz="1400" dirty="0">
                <a:solidFill>
                  <a:srgbClr val="FFFFFF"/>
                </a:solidFill>
              </a:rPr>
              <a:t>No </a:t>
            </a:r>
            <a:r>
              <a:rPr lang="en-US" sz="1400" dirty="0" err="1">
                <a:solidFill>
                  <a:srgbClr val="FFFFFF"/>
                </a:solidFill>
              </a:rPr>
              <a:t>CapEx</a:t>
            </a:r>
            <a:endParaRPr lang="en-US" sz="1400" dirty="0">
              <a:solidFill>
                <a:srgbClr val="FFFFFF"/>
              </a:solidFill>
            </a:endParaRPr>
          </a:p>
          <a:p>
            <a:pPr marL="171450" indent="-171450" algn="l">
              <a:buFont typeface="Arial" panose="020B0604020202020204" pitchFamily="34" charset="0"/>
              <a:buChar char="•"/>
            </a:pPr>
            <a:r>
              <a:rPr lang="en-US" sz="1400" dirty="0">
                <a:solidFill>
                  <a:srgbClr val="FFFFFF"/>
                </a:solidFill>
              </a:rPr>
              <a:t>Less wasted capacity</a:t>
            </a:r>
          </a:p>
          <a:p>
            <a:pPr marL="171450" indent="-171450" algn="l">
              <a:buFont typeface="Arial" panose="020B0604020202020204" pitchFamily="34" charset="0"/>
              <a:buChar char="•"/>
            </a:pPr>
            <a:r>
              <a:rPr lang="en-US" sz="1400" dirty="0">
                <a:solidFill>
                  <a:srgbClr val="FFFFFF"/>
                </a:solidFill>
              </a:rPr>
              <a:t>Billing and Chargebacks</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8589" y="2241383"/>
            <a:ext cx="2691471" cy="1893998"/>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66319" y="2169902"/>
            <a:ext cx="2704502" cy="1959407"/>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45716" y="2241382"/>
            <a:ext cx="2781586" cy="1887927"/>
          </a:xfrm>
          <a:prstGeom prst="rect">
            <a:avLst/>
          </a:prstGeom>
        </p:spPr>
      </p:pic>
    </p:spTree>
    <p:extLst>
      <p:ext uri="{BB962C8B-B14F-4D97-AF65-F5344CB8AC3E}">
        <p14:creationId xmlns:p14="http://schemas.microsoft.com/office/powerpoint/2010/main" val="16128142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8" y="1447799"/>
            <a:ext cx="11151917" cy="2954655"/>
          </a:xfrm>
        </p:spPr>
        <p:txBody>
          <a:bodyPr/>
          <a:lstStyle/>
          <a:p>
            <a:pPr marL="571500" indent="-571500">
              <a:buFont typeface="Arial" panose="020B0604020202020204" pitchFamily="34" charset="0"/>
              <a:buChar char="•"/>
            </a:pPr>
            <a:r>
              <a:rPr lang="en-US" dirty="0" smtClean="0"/>
              <a:t>Use Case</a:t>
            </a:r>
          </a:p>
          <a:p>
            <a:pPr marL="914400" lvl="1" indent="-571500"/>
            <a:r>
              <a:rPr lang="en-US" dirty="0" smtClean="0"/>
              <a:t>You sell bikes.  You have a limited marketing budget.  How do you maximize the value of the marketing spend?</a:t>
            </a:r>
          </a:p>
          <a:p>
            <a:pPr marL="1146175" lvl="2" indent="-571500"/>
            <a:r>
              <a:rPr lang="en-US" dirty="0" smtClean="0"/>
              <a:t>Identify customers most likely to make a purchase within a predetermined time frame</a:t>
            </a:r>
          </a:p>
          <a:p>
            <a:pPr marL="1146175" lvl="2" indent="-571500"/>
            <a:r>
              <a:rPr lang="en-US" dirty="0" smtClean="0"/>
              <a:t>Concentrate on those prospective customers</a:t>
            </a:r>
          </a:p>
          <a:p>
            <a:pPr marL="1146175" lvl="2" indent="-571500"/>
            <a:r>
              <a:rPr lang="en-US" dirty="0" smtClean="0"/>
              <a:t>Increased sales allows you to customize other marketing efforts on the other </a:t>
            </a:r>
            <a:r>
              <a:rPr lang="en-US" dirty="0" err="1" smtClean="0"/>
              <a:t>propectives</a:t>
            </a:r>
            <a:r>
              <a:rPr lang="en-US" dirty="0" smtClean="0"/>
              <a:t> customers in a systematic, </a:t>
            </a:r>
            <a:r>
              <a:rPr lang="en-US" sz="2800" dirty="0" smtClean="0">
                <a:solidFill>
                  <a:schemeClr val="accent2"/>
                </a:solidFill>
              </a:rPr>
              <a:t>data driven </a:t>
            </a:r>
            <a:r>
              <a:rPr lang="en-US" dirty="0" smtClean="0"/>
              <a:t>way.</a:t>
            </a:r>
            <a:endParaRPr lang="en-US" dirty="0"/>
          </a:p>
        </p:txBody>
      </p:sp>
      <p:sp>
        <p:nvSpPr>
          <p:cNvPr id="4" name="Title 3"/>
          <p:cNvSpPr>
            <a:spLocks noGrp="1"/>
          </p:cNvSpPr>
          <p:nvPr>
            <p:ph type="title"/>
          </p:nvPr>
        </p:nvSpPr>
        <p:spPr/>
        <p:txBody>
          <a:bodyPr/>
          <a:lstStyle/>
          <a:p>
            <a:r>
              <a:rPr lang="en-US" dirty="0" smtClean="0"/>
              <a:t>Example – Customer Selection</a:t>
            </a:r>
            <a:endParaRPr lang="en-US" dirty="0"/>
          </a:p>
        </p:txBody>
      </p:sp>
      <p:sp>
        <p:nvSpPr>
          <p:cNvPr id="2" name="Footer Placeholder 1"/>
          <p:cNvSpPr>
            <a:spLocks noGrp="1"/>
          </p:cNvSpPr>
          <p:nvPr>
            <p:ph type="ftr" sz="quarter" idx="3"/>
          </p:nvPr>
        </p:nvSpPr>
        <p:spPr/>
        <p:txBody>
          <a:bodyPr/>
          <a:lstStyle/>
          <a:p>
            <a:r>
              <a:rPr lang="en-US" smtClean="0"/>
              <a:t>Confidential</a:t>
            </a:r>
            <a:endParaRPr lang="en-US"/>
          </a:p>
        </p:txBody>
      </p:sp>
      <p:sp>
        <p:nvSpPr>
          <p:cNvPr id="3" name="Slide Number Placeholder 2"/>
          <p:cNvSpPr>
            <a:spLocks noGrp="1"/>
          </p:cNvSpPr>
          <p:nvPr>
            <p:ph type="sldNum" sz="quarter" idx="4"/>
          </p:nvPr>
        </p:nvSpPr>
        <p:spPr/>
        <p:txBody>
          <a:bodyPr/>
          <a:lstStyle/>
          <a:p>
            <a:pPr defTabSz="914363"/>
            <a:fld id="{727B4C2D-45E2-4621-8491-2995EB46A674}" type="slidenum">
              <a:rPr lang="en-US" smtClean="0"/>
              <a:pPr defTabSz="914363"/>
              <a:t>16</a:t>
            </a:fld>
            <a:endParaRPr lang="en-US"/>
          </a:p>
        </p:txBody>
      </p:sp>
    </p:spTree>
    <p:extLst>
      <p:ext uri="{BB962C8B-B14F-4D97-AF65-F5344CB8AC3E}">
        <p14:creationId xmlns:p14="http://schemas.microsoft.com/office/powerpoint/2010/main" val="4227680676"/>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43199" y="163107"/>
            <a:ext cx="2856523" cy="1218795"/>
          </a:xfrm>
        </p:spPr>
        <p:txBody>
          <a:bodyPr/>
          <a:lstStyle/>
          <a:p>
            <a:r>
              <a:rPr lang="en-US" dirty="0" smtClean="0">
                <a:latin typeface="Segoe UI Light"/>
                <a:cs typeface="Segoe UI Light"/>
              </a:rPr>
              <a:t>DEMO</a:t>
            </a:r>
            <a:endParaRPr lang="en-US" sz="6600" dirty="0">
              <a:latin typeface="Segoe UI Light"/>
              <a:cs typeface="Segoe UI Light"/>
            </a:endParaRPr>
          </a:p>
        </p:txBody>
      </p:sp>
      <p:sp>
        <p:nvSpPr>
          <p:cNvPr id="5" name="TextBox 4"/>
          <p:cNvSpPr txBox="1"/>
          <p:nvPr/>
        </p:nvSpPr>
        <p:spPr>
          <a:xfrm>
            <a:off x="378071" y="2444261"/>
            <a:ext cx="11306907" cy="3724096"/>
          </a:xfrm>
          <a:prstGeom prst="rect">
            <a:avLst/>
          </a:prstGeom>
          <a:noFill/>
        </p:spPr>
        <p:txBody>
          <a:bodyPr wrap="square" lIns="0" tIns="0" rIns="0" bIns="0" rtlCol="0">
            <a:spAutoFit/>
          </a:bodyPr>
          <a:lstStyle/>
          <a:p>
            <a:r>
              <a:rPr lang="en-US" sz="1600" spc="-70" dirty="0">
                <a:gradFill>
                  <a:gsLst>
                    <a:gs pos="2917">
                      <a:schemeClr val="bg2"/>
                    </a:gs>
                    <a:gs pos="95000">
                      <a:schemeClr val="bg2"/>
                    </a:gs>
                  </a:gsLst>
                  <a:lin ang="5400000" scaled="0"/>
                </a:gradFill>
              </a:rPr>
              <a:t>Summary</a:t>
            </a:r>
          </a:p>
          <a:p>
            <a:endParaRPr lang="en-US" sz="1000" spc="-70" dirty="0">
              <a:gradFill>
                <a:gsLst>
                  <a:gs pos="2917">
                    <a:schemeClr val="bg2"/>
                  </a:gs>
                  <a:gs pos="95000">
                    <a:schemeClr val="bg2"/>
                  </a:gs>
                </a:gsLst>
                <a:lin ang="5400000" scaled="0"/>
              </a:gradFill>
            </a:endParaRPr>
          </a:p>
          <a:p>
            <a:r>
              <a:rPr lang="en-US" sz="1600" spc="-70" dirty="0">
                <a:gradFill>
                  <a:gsLst>
                    <a:gs pos="2917">
                      <a:schemeClr val="bg2"/>
                    </a:gs>
                    <a:gs pos="95000">
                      <a:schemeClr val="bg2"/>
                    </a:gs>
                  </a:gsLst>
                  <a:lin ang="5400000" scaled="0"/>
                </a:gradFill>
              </a:rPr>
              <a:t>This is a buyer propensity model that predicts which customers are most likely to buy bikes. This is a good example of a customer targeting model that is widely used in Marketing.  It uses 2 binary classification algorithms namely Logistic Regression and Boosted Decision Trees. </a:t>
            </a:r>
          </a:p>
          <a:p>
            <a:endParaRPr lang="en-US" sz="1000" spc="-70" dirty="0">
              <a:gradFill>
                <a:gsLst>
                  <a:gs pos="2917">
                    <a:schemeClr val="bg2"/>
                  </a:gs>
                  <a:gs pos="95000">
                    <a:schemeClr val="bg2"/>
                  </a:gs>
                </a:gsLst>
                <a:lin ang="5400000" scaled="0"/>
              </a:gradFill>
            </a:endParaRPr>
          </a:p>
          <a:p>
            <a:r>
              <a:rPr lang="en-US" sz="1600" spc="-70" dirty="0">
                <a:gradFill>
                  <a:gsLst>
                    <a:gs pos="2917">
                      <a:schemeClr val="bg2"/>
                    </a:gs>
                    <a:gs pos="95000">
                      <a:schemeClr val="bg2"/>
                    </a:gs>
                  </a:gsLst>
                  <a:lin ang="5400000" scaled="0"/>
                </a:gradFill>
              </a:rPr>
              <a:t>**Inputs:**</a:t>
            </a:r>
          </a:p>
          <a:p>
            <a:endParaRPr lang="en-US" sz="1000" spc="-70" dirty="0">
              <a:gradFill>
                <a:gsLst>
                  <a:gs pos="2917">
                    <a:schemeClr val="bg2"/>
                  </a:gs>
                  <a:gs pos="95000">
                    <a:schemeClr val="bg2"/>
                  </a:gs>
                </a:gsLst>
                <a:lin ang="5400000" scaled="0"/>
              </a:gradFill>
            </a:endParaRPr>
          </a:p>
          <a:p>
            <a:r>
              <a:rPr lang="en-US" sz="1600" spc="-70" dirty="0">
                <a:gradFill>
                  <a:gsLst>
                    <a:gs pos="2917">
                      <a:schemeClr val="bg2"/>
                    </a:gs>
                    <a:gs pos="95000">
                      <a:schemeClr val="bg2"/>
                    </a:gs>
                  </a:gsLst>
                  <a:lin ang="5400000" scaled="0"/>
                </a:gradFill>
              </a:rPr>
              <a:t>The input data is the </a:t>
            </a:r>
            <a:r>
              <a:rPr lang="en-US" sz="1600" spc="-70" dirty="0" err="1">
                <a:gradFill>
                  <a:gsLst>
                    <a:gs pos="2917">
                      <a:schemeClr val="bg2"/>
                    </a:gs>
                    <a:gs pos="95000">
                      <a:schemeClr val="bg2"/>
                    </a:gs>
                  </a:gsLst>
                  <a:lin ang="5400000" scaled="0"/>
                </a:gradFill>
              </a:rPr>
              <a:t>BikeBuyer</a:t>
            </a:r>
            <a:r>
              <a:rPr lang="en-US" sz="1600" spc="-70" dirty="0">
                <a:gradFill>
                  <a:gsLst>
                    <a:gs pos="2917">
                      <a:schemeClr val="bg2"/>
                    </a:gs>
                    <a:gs pos="95000">
                      <a:schemeClr val="bg2"/>
                    </a:gs>
                  </a:gsLst>
                  <a:lin ang="5400000" scaled="0"/>
                </a:gradFill>
              </a:rPr>
              <a:t> dataset that has historical sales data on a set of fictitious customers. This data includes demographic variables such as marital status, gender, yearly income, number of children, occupation, age, etc. Other input variables include home ownership status, number of cars, and commute distance.</a:t>
            </a:r>
          </a:p>
          <a:p>
            <a:endParaRPr lang="en-US" sz="1000" spc="-70" dirty="0">
              <a:gradFill>
                <a:gsLst>
                  <a:gs pos="2917">
                    <a:schemeClr val="bg2"/>
                  </a:gs>
                  <a:gs pos="95000">
                    <a:schemeClr val="bg2"/>
                  </a:gs>
                </a:gsLst>
                <a:lin ang="5400000" scaled="0"/>
              </a:gradFill>
            </a:endParaRPr>
          </a:p>
          <a:p>
            <a:r>
              <a:rPr lang="en-US" sz="1600" spc="-70" dirty="0">
                <a:gradFill>
                  <a:gsLst>
                    <a:gs pos="2917">
                      <a:schemeClr val="bg2"/>
                    </a:gs>
                    <a:gs pos="95000">
                      <a:schemeClr val="bg2"/>
                    </a:gs>
                  </a:gsLst>
                  <a:lin ang="5400000" scaled="0"/>
                </a:gradFill>
              </a:rPr>
              <a:t>**Outputs:**</a:t>
            </a:r>
          </a:p>
          <a:p>
            <a:endParaRPr lang="en-US" sz="1050" spc="-70" dirty="0">
              <a:gradFill>
                <a:gsLst>
                  <a:gs pos="2917">
                    <a:schemeClr val="bg2"/>
                  </a:gs>
                  <a:gs pos="95000">
                    <a:schemeClr val="bg2"/>
                  </a:gs>
                </a:gsLst>
                <a:lin ang="5400000" scaled="0"/>
              </a:gradFill>
            </a:endParaRPr>
          </a:p>
          <a:p>
            <a:r>
              <a:rPr lang="en-US" sz="1600" spc="-70" dirty="0">
                <a:gradFill>
                  <a:gsLst>
                    <a:gs pos="2917">
                      <a:schemeClr val="bg2"/>
                    </a:gs>
                    <a:gs pos="95000">
                      <a:schemeClr val="bg2"/>
                    </a:gs>
                  </a:gsLst>
                  <a:lin ang="5400000" scaled="0"/>
                </a:gradFill>
              </a:rPr>
              <a:t>The training data has one output - a single binary variable showing whether the customer bought a bike or not.  The output of the model is the probability of purchase.  So for a given customer the model shows the probability that the given customer will buy a bike.</a:t>
            </a:r>
          </a:p>
          <a:p>
            <a:endParaRPr lang="en-US" sz="2400" spc="-70" dirty="0" smtClean="0">
              <a:gradFill>
                <a:gsLst>
                  <a:gs pos="2917">
                    <a:schemeClr val="bg2"/>
                  </a:gs>
                  <a:gs pos="95000">
                    <a:schemeClr val="bg2"/>
                  </a:gs>
                </a:gsLst>
                <a:lin ang="5400000" scaled="0"/>
              </a:gradFill>
            </a:endParaRPr>
          </a:p>
        </p:txBody>
      </p:sp>
    </p:spTree>
    <p:extLst>
      <p:ext uri="{BB962C8B-B14F-4D97-AF65-F5344CB8AC3E}">
        <p14:creationId xmlns:p14="http://schemas.microsoft.com/office/powerpoint/2010/main" val="3874952812"/>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9248" y="1447799"/>
            <a:ext cx="11151917" cy="4031873"/>
          </a:xfrm>
        </p:spPr>
        <p:txBody>
          <a:bodyPr/>
          <a:lstStyle/>
          <a:p>
            <a:pPr marL="571500" indent="-571500">
              <a:buFont typeface="Arial" panose="020B0604020202020204" pitchFamily="34" charset="0"/>
              <a:buChar char="•"/>
            </a:pPr>
            <a:r>
              <a:rPr lang="en-US" dirty="0" smtClean="0"/>
              <a:t>Unique time in history</a:t>
            </a:r>
          </a:p>
          <a:p>
            <a:pPr marL="914400" lvl="1" indent="-571500"/>
            <a:r>
              <a:rPr lang="en-US" dirty="0" smtClean="0"/>
              <a:t>4</a:t>
            </a:r>
            <a:r>
              <a:rPr lang="en-US" baseline="30000" dirty="0" smtClean="0"/>
              <a:t>th</a:t>
            </a:r>
            <a:r>
              <a:rPr lang="en-US" dirty="0" smtClean="0"/>
              <a:t> Industrial Revolution</a:t>
            </a:r>
          </a:p>
          <a:p>
            <a:pPr marL="914400" lvl="1" indent="-571500"/>
            <a:r>
              <a:rPr lang="en-US" dirty="0" smtClean="0"/>
              <a:t>Speed of change accelerating exponentially</a:t>
            </a:r>
          </a:p>
          <a:p>
            <a:pPr marL="571500" indent="-571500">
              <a:buFont typeface="Arial" panose="020B0604020202020204" pitchFamily="34" charset="0"/>
              <a:buChar char="•"/>
            </a:pPr>
            <a:r>
              <a:rPr lang="en-US" dirty="0" smtClean="0"/>
              <a:t>Change or die</a:t>
            </a:r>
          </a:p>
          <a:p>
            <a:pPr marL="571500" indent="-571500">
              <a:buFont typeface="Arial" panose="020B0604020202020204" pitchFamily="34" charset="0"/>
              <a:buChar char="•"/>
            </a:pPr>
            <a:r>
              <a:rPr lang="en-US" dirty="0" smtClean="0"/>
              <a:t>Data exploration and exploitation is the lifeline</a:t>
            </a:r>
          </a:p>
          <a:p>
            <a:pPr marL="571500" indent="-571500">
              <a:buFont typeface="Arial" panose="020B0604020202020204" pitchFamily="34" charset="0"/>
              <a:buChar char="•"/>
            </a:pPr>
            <a:r>
              <a:rPr lang="en-US" dirty="0" smtClean="0">
                <a:solidFill>
                  <a:schemeClr val="accent2"/>
                </a:solidFill>
              </a:rPr>
              <a:t>Valorem</a:t>
            </a:r>
            <a:r>
              <a:rPr lang="en-US" dirty="0" smtClean="0"/>
              <a:t> can lead you to the digital revolution</a:t>
            </a:r>
          </a:p>
        </p:txBody>
      </p:sp>
      <p:sp>
        <p:nvSpPr>
          <p:cNvPr id="3" name="Title 2"/>
          <p:cNvSpPr>
            <a:spLocks noGrp="1"/>
          </p:cNvSpPr>
          <p:nvPr>
            <p:ph type="title"/>
          </p:nvPr>
        </p:nvSpPr>
        <p:spPr/>
        <p:txBody>
          <a:bodyPr/>
          <a:lstStyle/>
          <a:p>
            <a:r>
              <a:rPr lang="en-US" dirty="0" smtClean="0"/>
              <a:t>Take-</a:t>
            </a:r>
            <a:r>
              <a:rPr lang="en-US" dirty="0" err="1" smtClean="0"/>
              <a:t>Aways</a:t>
            </a:r>
            <a:endParaRPr lang="en-US" dirty="0"/>
          </a:p>
        </p:txBody>
      </p:sp>
      <p:sp>
        <p:nvSpPr>
          <p:cNvPr id="4" name="Footer Placeholder 3"/>
          <p:cNvSpPr>
            <a:spLocks noGrp="1"/>
          </p:cNvSpPr>
          <p:nvPr>
            <p:ph type="ftr" sz="quarter" idx="3"/>
          </p:nvPr>
        </p:nvSpPr>
        <p:spPr/>
        <p:txBody>
          <a:bodyPr/>
          <a:lstStyle/>
          <a:p>
            <a:r>
              <a:rPr lang="en-US" smtClean="0"/>
              <a:t>Confidential</a:t>
            </a:r>
            <a:endParaRPr lang="en-US"/>
          </a:p>
        </p:txBody>
      </p:sp>
      <p:sp>
        <p:nvSpPr>
          <p:cNvPr id="5" name="Slide Number Placeholder 4"/>
          <p:cNvSpPr>
            <a:spLocks noGrp="1"/>
          </p:cNvSpPr>
          <p:nvPr>
            <p:ph type="sldNum" sz="quarter" idx="4"/>
          </p:nvPr>
        </p:nvSpPr>
        <p:spPr/>
        <p:txBody>
          <a:bodyPr/>
          <a:lstStyle/>
          <a:p>
            <a:pPr defTabSz="914363"/>
            <a:fld id="{727B4C2D-45E2-4621-8491-2995EB46A674}" type="slidenum">
              <a:rPr lang="en-US" smtClean="0"/>
              <a:pPr defTabSz="914363"/>
              <a:t>18</a:t>
            </a:fld>
            <a:endParaRPr lang="en-US"/>
          </a:p>
        </p:txBody>
      </p:sp>
    </p:spTree>
    <p:extLst>
      <p:ext uri="{BB962C8B-B14F-4D97-AF65-F5344CB8AC3E}">
        <p14:creationId xmlns:p14="http://schemas.microsoft.com/office/powerpoint/2010/main" val="3828596365"/>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latin typeface="Segoe UI Light"/>
                <a:cs typeface="Segoe UI Light"/>
              </a:rPr>
              <a:t>THANK YOU</a:t>
            </a:r>
            <a:endParaRPr lang="en-US" sz="6600" dirty="0">
              <a:latin typeface="Segoe UI Light"/>
              <a:cs typeface="Segoe UI Light"/>
            </a:endParaRPr>
          </a:p>
        </p:txBody>
      </p:sp>
      <p:sp>
        <p:nvSpPr>
          <p:cNvPr id="4" name="Text Placeholder 3"/>
          <p:cNvSpPr>
            <a:spLocks noGrp="1"/>
          </p:cNvSpPr>
          <p:nvPr>
            <p:ph type="body" sz="quarter" idx="12"/>
          </p:nvPr>
        </p:nvSpPr>
        <p:spPr>
          <a:xfrm>
            <a:off x="522514" y="3935091"/>
            <a:ext cx="11161486" cy="619323"/>
          </a:xfrm>
        </p:spPr>
        <p:txBody>
          <a:bodyPr/>
          <a:lstStyle/>
          <a:p>
            <a:r>
              <a:rPr lang="en-US" sz="3600" dirty="0" smtClean="0">
                <a:latin typeface="+mn-lt"/>
              </a:rPr>
              <a:t>Q &amp; A</a:t>
            </a:r>
            <a:endParaRPr lang="en-US" sz="3600" dirty="0">
              <a:latin typeface="+mn-lt"/>
            </a:endParaRPr>
          </a:p>
        </p:txBody>
      </p:sp>
    </p:spTree>
    <p:extLst>
      <p:ext uri="{BB962C8B-B14F-4D97-AF65-F5344CB8AC3E}">
        <p14:creationId xmlns:p14="http://schemas.microsoft.com/office/powerpoint/2010/main" val="3408232578"/>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cstate="email">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a:ext>
            </a:extLst>
          </a:blip>
          <a:srcRect t="14523" b="10477"/>
          <a:stretch/>
        </p:blipFill>
        <p:spPr>
          <a:xfrm>
            <a:off x="865" y="487"/>
            <a:ext cx="12190271" cy="6857027"/>
          </a:xfrm>
          <a:prstGeom prst="rect">
            <a:avLst/>
          </a:prstGeom>
        </p:spPr>
      </p:pic>
      <p:sp>
        <p:nvSpPr>
          <p:cNvPr id="6" name="Rectangle 5"/>
          <p:cNvSpPr/>
          <p:nvPr/>
        </p:nvSpPr>
        <p:spPr>
          <a:xfrm>
            <a:off x="865" y="487"/>
            <a:ext cx="12190271" cy="6857027"/>
          </a:xfrm>
          <a:prstGeom prst="rect">
            <a:avLst/>
          </a:prstGeom>
          <a:solidFill>
            <a:srgbClr val="000000">
              <a:alpha val="65098"/>
            </a:srgbClr>
          </a:solidFill>
          <a:ln>
            <a:solidFill>
              <a:srgbClr val="000000">
                <a:alpha val="65098"/>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AU">
              <a:solidFill>
                <a:prstClr val="white"/>
              </a:solidFill>
              <a:latin typeface="Calibri" panose="020F0502020204030204"/>
            </a:endParaRPr>
          </a:p>
        </p:txBody>
      </p:sp>
      <p:sp>
        <p:nvSpPr>
          <p:cNvPr id="7" name="Rectangle 6"/>
          <p:cNvSpPr/>
          <p:nvPr/>
        </p:nvSpPr>
        <p:spPr>
          <a:xfrm>
            <a:off x="728345" y="1351803"/>
            <a:ext cx="6775572" cy="3858971"/>
          </a:xfrm>
          <a:prstGeom prst="rect">
            <a:avLst/>
          </a:prstGeom>
        </p:spPr>
        <p:txBody>
          <a:bodyPr wrap="square">
            <a:spAutoFit/>
          </a:bodyPr>
          <a:lstStyle/>
          <a:p>
            <a:pPr defTabSz="914225">
              <a:defRPr/>
            </a:pPr>
            <a:r>
              <a:rPr lang="en-AU" sz="4000" dirty="0">
                <a:solidFill>
                  <a:prstClr val="white"/>
                </a:solidFill>
                <a:latin typeface="Segoe UI" panose="020B0502040204020203" pitchFamily="34" charset="0"/>
                <a:cs typeface="Segoe UI" panose="020B0502040204020203" pitchFamily="34" charset="0"/>
              </a:rPr>
              <a:t>All elements in an experience are exchanges between </a:t>
            </a:r>
            <a:r>
              <a:rPr lang="en-AU" sz="4000" dirty="0">
                <a:solidFill>
                  <a:schemeClr val="accent2"/>
                </a:solidFill>
                <a:latin typeface="Segoe UI" panose="020B0502040204020203" pitchFamily="34" charset="0"/>
                <a:cs typeface="Segoe UI" panose="020B0502040204020203" pitchFamily="34" charset="0"/>
              </a:rPr>
              <a:t>people, brands, businesses, services</a:t>
            </a:r>
            <a:r>
              <a:rPr lang="en-AU" sz="4000" dirty="0">
                <a:solidFill>
                  <a:prstClr val="white"/>
                </a:solidFill>
                <a:latin typeface="Segoe UI" panose="020B0502040204020203" pitchFamily="34" charset="0"/>
                <a:cs typeface="Segoe UI" panose="020B0502040204020203" pitchFamily="34" charset="0"/>
              </a:rPr>
              <a:t>, &amp; increasingly, </a:t>
            </a:r>
            <a:r>
              <a:rPr lang="en-AU" sz="4000" b="1" dirty="0">
                <a:solidFill>
                  <a:schemeClr val="accent2"/>
                </a:solidFill>
                <a:latin typeface="Segoe UI" panose="020B0502040204020203" pitchFamily="34" charset="0"/>
                <a:cs typeface="Segoe UI" panose="020B0502040204020203" pitchFamily="34" charset="0"/>
              </a:rPr>
              <a:t>machine-powered intelligence</a:t>
            </a:r>
            <a:r>
              <a:rPr lang="en-AU" sz="4000" dirty="0">
                <a:solidFill>
                  <a:prstClr val="white"/>
                </a:solidFill>
                <a:latin typeface="Segoe UI" panose="020B0502040204020203" pitchFamily="34" charset="0"/>
                <a:cs typeface="Segoe UI" panose="020B0502040204020203" pitchFamily="34" charset="0"/>
              </a:rPr>
              <a:t>.</a:t>
            </a:r>
            <a:endParaRPr lang="en-US" sz="4000" b="1" spc="-267" dirty="0">
              <a:solidFill>
                <a:prstClr val="white"/>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4152008328"/>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26146" y="3341727"/>
            <a:ext cx="8459244" cy="1292662"/>
          </a:xfrm>
        </p:spPr>
        <p:txBody>
          <a:bodyPr/>
          <a:lstStyle/>
          <a:p>
            <a:r>
              <a:rPr lang="en-US" dirty="0" smtClean="0">
                <a:latin typeface="Segoe UI Light"/>
                <a:cs typeface="Segoe UI Light"/>
              </a:rPr>
              <a:t>A Data Journey – Deep Dive</a:t>
            </a:r>
            <a:br>
              <a:rPr lang="en-US" dirty="0" smtClean="0">
                <a:latin typeface="Segoe UI Light"/>
                <a:cs typeface="Segoe UI Light"/>
              </a:rPr>
            </a:br>
            <a:r>
              <a:rPr lang="en-US" sz="3600" dirty="0" smtClean="0">
                <a:solidFill>
                  <a:schemeClr val="tx1">
                    <a:lumMod val="85000"/>
                    <a:lumOff val="15000"/>
                  </a:schemeClr>
                </a:solidFill>
                <a:latin typeface="Segoe UI Light"/>
                <a:cs typeface="Segoe UI Light"/>
              </a:rPr>
              <a:t>Buyer Propensity Model</a:t>
            </a:r>
            <a:endParaRPr lang="en-US" sz="3600" dirty="0">
              <a:solidFill>
                <a:schemeClr val="tx1">
                  <a:lumMod val="85000"/>
                  <a:lumOff val="15000"/>
                </a:schemeClr>
              </a:solidFill>
              <a:latin typeface="Segoe UI Light"/>
              <a:cs typeface="Segoe UI Light"/>
            </a:endParaRPr>
          </a:p>
        </p:txBody>
      </p:sp>
      <p:sp>
        <p:nvSpPr>
          <p:cNvPr id="4" name="Text Placeholder 3"/>
          <p:cNvSpPr>
            <a:spLocks noGrp="1"/>
          </p:cNvSpPr>
          <p:nvPr>
            <p:ph type="body" sz="quarter" idx="12"/>
          </p:nvPr>
        </p:nvSpPr>
        <p:spPr/>
        <p:txBody>
          <a:bodyPr/>
          <a:lstStyle/>
          <a:p>
            <a:r>
              <a:rPr lang="en-US" dirty="0" smtClean="0"/>
              <a:t>March,</a:t>
            </a:r>
            <a:r>
              <a:rPr lang="en-US" baseline="30000" dirty="0" smtClean="0"/>
              <a:t> </a:t>
            </a:r>
            <a:r>
              <a:rPr lang="en-US" dirty="0" smtClean="0"/>
              <a:t>2018</a:t>
            </a:r>
            <a:endParaRPr lang="en-US" dirty="0"/>
          </a:p>
        </p:txBody>
      </p:sp>
    </p:spTree>
    <p:extLst>
      <p:ext uri="{BB962C8B-B14F-4D97-AF65-F5344CB8AC3E}">
        <p14:creationId xmlns:p14="http://schemas.microsoft.com/office/powerpoint/2010/main" val="33353289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9248" y="1447799"/>
            <a:ext cx="11151917" cy="3139321"/>
          </a:xfrm>
        </p:spPr>
        <p:txBody>
          <a:bodyPr/>
          <a:lstStyle/>
          <a:p>
            <a:pPr marL="571500" indent="-571500">
              <a:buFont typeface="Arial" panose="020B0604020202020204" pitchFamily="34" charset="0"/>
              <a:buChar char="•"/>
            </a:pPr>
            <a:r>
              <a:rPr lang="en-US" dirty="0" smtClean="0"/>
              <a:t>Use Case Review</a:t>
            </a:r>
          </a:p>
          <a:p>
            <a:pPr marL="571500" indent="-571500">
              <a:buFont typeface="Arial" panose="020B0604020202020204" pitchFamily="34" charset="0"/>
              <a:buChar char="•"/>
            </a:pPr>
            <a:r>
              <a:rPr lang="en-US" dirty="0" smtClean="0"/>
              <a:t>Technologies &amp; Tools</a:t>
            </a:r>
          </a:p>
          <a:p>
            <a:pPr marL="571500" indent="-571500">
              <a:buFont typeface="Arial" panose="020B0604020202020204" pitchFamily="34" charset="0"/>
              <a:buChar char="•"/>
            </a:pPr>
            <a:r>
              <a:rPr lang="en-US" dirty="0" smtClean="0"/>
              <a:t>Solution Walkthrough</a:t>
            </a:r>
          </a:p>
          <a:p>
            <a:pPr marL="571500" indent="-571500">
              <a:buFont typeface="Arial" panose="020B0604020202020204" pitchFamily="34" charset="0"/>
              <a:buChar char="•"/>
            </a:pPr>
            <a:endParaRPr lang="en-US" dirty="0"/>
          </a:p>
        </p:txBody>
      </p:sp>
      <p:sp>
        <p:nvSpPr>
          <p:cNvPr id="3" name="Title 2"/>
          <p:cNvSpPr>
            <a:spLocks noGrp="1"/>
          </p:cNvSpPr>
          <p:nvPr>
            <p:ph type="title"/>
          </p:nvPr>
        </p:nvSpPr>
        <p:spPr/>
        <p:txBody>
          <a:bodyPr/>
          <a:lstStyle/>
          <a:p>
            <a:r>
              <a:rPr lang="en-US" dirty="0" smtClean="0"/>
              <a:t>Discussion</a:t>
            </a:r>
            <a:endParaRPr lang="en-US" dirty="0"/>
          </a:p>
        </p:txBody>
      </p:sp>
      <p:sp>
        <p:nvSpPr>
          <p:cNvPr id="4" name="Footer Placeholder 3"/>
          <p:cNvSpPr>
            <a:spLocks noGrp="1"/>
          </p:cNvSpPr>
          <p:nvPr>
            <p:ph type="ftr" sz="quarter" idx="3"/>
          </p:nvPr>
        </p:nvSpPr>
        <p:spPr/>
        <p:txBody>
          <a:bodyPr/>
          <a:lstStyle/>
          <a:p>
            <a:r>
              <a:rPr lang="en-US" smtClean="0"/>
              <a:t>Confidential</a:t>
            </a:r>
            <a:endParaRPr lang="en-US"/>
          </a:p>
        </p:txBody>
      </p:sp>
      <p:sp>
        <p:nvSpPr>
          <p:cNvPr id="5" name="Slide Number Placeholder 4"/>
          <p:cNvSpPr>
            <a:spLocks noGrp="1"/>
          </p:cNvSpPr>
          <p:nvPr>
            <p:ph type="sldNum" sz="quarter" idx="4"/>
          </p:nvPr>
        </p:nvSpPr>
        <p:spPr/>
        <p:txBody>
          <a:bodyPr/>
          <a:lstStyle/>
          <a:p>
            <a:pPr defTabSz="914363"/>
            <a:fld id="{727B4C2D-45E2-4621-8491-2995EB46A674}" type="slidenum">
              <a:rPr lang="en-US" smtClean="0"/>
              <a:pPr defTabSz="914363"/>
              <a:t>21</a:t>
            </a:fld>
            <a:endParaRPr lang="en-US"/>
          </a:p>
        </p:txBody>
      </p:sp>
    </p:spTree>
    <p:extLst>
      <p:ext uri="{BB962C8B-B14F-4D97-AF65-F5344CB8AC3E}">
        <p14:creationId xmlns:p14="http://schemas.microsoft.com/office/powerpoint/2010/main" val="194342011"/>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 Case</a:t>
            </a:r>
            <a:endParaRPr lang="en-US" dirty="0"/>
          </a:p>
        </p:txBody>
      </p:sp>
      <p:sp>
        <p:nvSpPr>
          <p:cNvPr id="3" name="Text Placeholder 2"/>
          <p:cNvSpPr>
            <a:spLocks noGrp="1"/>
          </p:cNvSpPr>
          <p:nvPr>
            <p:ph type="body" sz="quarter" idx="12"/>
          </p:nvPr>
        </p:nvSpPr>
        <p:spPr/>
        <p:txBody>
          <a:bodyPr/>
          <a:lstStyle/>
          <a:p>
            <a:r>
              <a:rPr lang="en-US" dirty="0" smtClean="0"/>
              <a:t>Propensity Model</a:t>
            </a:r>
            <a:endParaRPr lang="en-US" dirty="0"/>
          </a:p>
        </p:txBody>
      </p:sp>
    </p:spTree>
    <p:extLst>
      <p:ext uri="{BB962C8B-B14F-4D97-AF65-F5344CB8AC3E}">
        <p14:creationId xmlns:p14="http://schemas.microsoft.com/office/powerpoint/2010/main" val="1036820215"/>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descr="&lt;strong&gt;Office Building&lt;/strong&gt; Clipart - clipartsgram.com"/>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81725" y="2487692"/>
            <a:ext cx="2311918" cy="1695407"/>
          </a:xfrm>
          <a:prstGeom prst="rect">
            <a:avLst/>
          </a:prstGeom>
        </p:spPr>
      </p:pic>
      <p:sp>
        <p:nvSpPr>
          <p:cNvPr id="4" name="Right Arrow 3"/>
          <p:cNvSpPr/>
          <p:nvPr/>
        </p:nvSpPr>
        <p:spPr>
          <a:xfrm>
            <a:off x="1621108" y="3089366"/>
            <a:ext cx="1404257" cy="50074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Calls Company</a:t>
            </a:r>
            <a:endParaRPr lang="en-US" sz="1200" dirty="0"/>
          </a:p>
        </p:txBody>
      </p:sp>
      <p:sp>
        <p:nvSpPr>
          <p:cNvPr id="5" name="Right Arrow 4"/>
          <p:cNvSpPr/>
          <p:nvPr/>
        </p:nvSpPr>
        <p:spPr>
          <a:xfrm>
            <a:off x="5753651" y="3089366"/>
            <a:ext cx="2929198" cy="500741"/>
          </a:xfrm>
          <a:prstGeom prst="rightArrow">
            <a:avLst>
              <a:gd name="adj1" fmla="val 50000"/>
              <a:gd name="adj2" fmla="val 6404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6204466" y="3196898"/>
            <a:ext cx="476795" cy="276999"/>
          </a:xfrm>
          <a:prstGeom prst="rect">
            <a:avLst/>
          </a:prstGeom>
          <a:noFill/>
        </p:spPr>
        <p:txBody>
          <a:bodyPr wrap="square" rtlCol="0">
            <a:spAutoFit/>
          </a:bodyPr>
          <a:lstStyle/>
          <a:p>
            <a:r>
              <a:rPr lang="en-US" sz="1200" b="1" dirty="0" smtClean="0">
                <a:solidFill>
                  <a:schemeClr val="bg1"/>
                </a:solidFill>
              </a:rPr>
              <a:t>CM</a:t>
            </a:r>
            <a:endParaRPr lang="en-US" sz="1200" b="1" dirty="0">
              <a:solidFill>
                <a:schemeClr val="bg1"/>
              </a:solidFill>
            </a:endParaRPr>
          </a:p>
        </p:txBody>
      </p:sp>
      <p:sp>
        <p:nvSpPr>
          <p:cNvPr id="17" name="TextBox 16"/>
          <p:cNvSpPr txBox="1"/>
          <p:nvPr/>
        </p:nvSpPr>
        <p:spPr>
          <a:xfrm>
            <a:off x="6974002" y="3196897"/>
            <a:ext cx="476795" cy="276999"/>
          </a:xfrm>
          <a:prstGeom prst="rect">
            <a:avLst/>
          </a:prstGeom>
          <a:noFill/>
        </p:spPr>
        <p:txBody>
          <a:bodyPr wrap="square" rtlCol="0">
            <a:spAutoFit/>
          </a:bodyPr>
          <a:lstStyle/>
          <a:p>
            <a:r>
              <a:rPr lang="en-US" sz="1200" b="1" dirty="0" smtClean="0">
                <a:solidFill>
                  <a:schemeClr val="bg1"/>
                </a:solidFill>
              </a:rPr>
              <a:t>SM</a:t>
            </a:r>
            <a:endParaRPr lang="en-US" sz="1200" b="1" dirty="0">
              <a:solidFill>
                <a:schemeClr val="bg1"/>
              </a:solidFill>
            </a:endParaRPr>
          </a:p>
        </p:txBody>
      </p:sp>
      <p:sp>
        <p:nvSpPr>
          <p:cNvPr id="18" name="TextBox 17"/>
          <p:cNvSpPr txBox="1"/>
          <p:nvPr/>
        </p:nvSpPr>
        <p:spPr>
          <a:xfrm>
            <a:off x="7828425" y="3196897"/>
            <a:ext cx="476795" cy="276999"/>
          </a:xfrm>
          <a:prstGeom prst="rect">
            <a:avLst/>
          </a:prstGeom>
          <a:noFill/>
        </p:spPr>
        <p:txBody>
          <a:bodyPr wrap="square" rtlCol="0">
            <a:spAutoFit/>
          </a:bodyPr>
          <a:lstStyle/>
          <a:p>
            <a:r>
              <a:rPr lang="en-US" sz="1200" b="1" dirty="0" smtClean="0">
                <a:solidFill>
                  <a:schemeClr val="bg1"/>
                </a:solidFill>
              </a:rPr>
              <a:t>PM</a:t>
            </a:r>
            <a:endParaRPr lang="en-US" sz="1200" b="1" dirty="0">
              <a:solidFill>
                <a:schemeClr val="bg1"/>
              </a:solidFill>
            </a:endParaRPr>
          </a:p>
        </p:txBody>
      </p:sp>
      <p:sp>
        <p:nvSpPr>
          <p:cNvPr id="19" name="Line Callout 1 18"/>
          <p:cNvSpPr/>
          <p:nvPr/>
        </p:nvSpPr>
        <p:spPr>
          <a:xfrm>
            <a:off x="5521967" y="4137666"/>
            <a:ext cx="1018903" cy="402785"/>
          </a:xfrm>
          <a:prstGeom prst="borderCallout1">
            <a:avLst>
              <a:gd name="adj1" fmla="val -26654"/>
              <a:gd name="adj2" fmla="val 56411"/>
              <a:gd name="adj3" fmla="val -152454"/>
              <a:gd name="adj4" fmla="val 84332"/>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accent1"/>
                </a:solidFill>
              </a:rPr>
              <a:t>Churn Model</a:t>
            </a:r>
            <a:endParaRPr lang="en-US" sz="1200" dirty="0">
              <a:solidFill>
                <a:schemeClr val="accent1"/>
              </a:solidFill>
            </a:endParaRPr>
          </a:p>
        </p:txBody>
      </p:sp>
      <p:sp>
        <p:nvSpPr>
          <p:cNvPr id="21" name="Line Callout 1 20"/>
          <p:cNvSpPr/>
          <p:nvPr/>
        </p:nvSpPr>
        <p:spPr>
          <a:xfrm>
            <a:off x="7605171" y="2525459"/>
            <a:ext cx="1176954" cy="402785"/>
          </a:xfrm>
          <a:prstGeom prst="borderCallout1">
            <a:avLst>
              <a:gd name="adj1" fmla="val 18750"/>
              <a:gd name="adj2" fmla="val -8333"/>
              <a:gd name="adj3" fmla="val 148174"/>
              <a:gd name="adj4" fmla="val -37163"/>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accent1"/>
                </a:solidFill>
              </a:rPr>
              <a:t>Segmentation Model</a:t>
            </a:r>
            <a:endParaRPr lang="en-US" sz="1200" dirty="0">
              <a:solidFill>
                <a:schemeClr val="accent1"/>
              </a:solidFill>
            </a:endParaRPr>
          </a:p>
        </p:txBody>
      </p:sp>
      <p:sp>
        <p:nvSpPr>
          <p:cNvPr id="22" name="Line Callout 1 21"/>
          <p:cNvSpPr/>
          <p:nvPr/>
        </p:nvSpPr>
        <p:spPr>
          <a:xfrm>
            <a:off x="8550484" y="3913419"/>
            <a:ext cx="1282337" cy="402785"/>
          </a:xfrm>
          <a:prstGeom prst="borderCallout1">
            <a:avLst>
              <a:gd name="adj1" fmla="val 18750"/>
              <a:gd name="adj2" fmla="val -8333"/>
              <a:gd name="adj3" fmla="val -93439"/>
              <a:gd name="adj4" fmla="val -34768"/>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accent1"/>
                </a:solidFill>
              </a:rPr>
              <a:t>Propensity Model</a:t>
            </a:r>
            <a:endParaRPr lang="en-US" sz="1200" dirty="0">
              <a:solidFill>
                <a:schemeClr val="accent1"/>
              </a:solidFill>
            </a:endParaRPr>
          </a:p>
        </p:txBody>
      </p:sp>
      <p:pic>
        <p:nvPicPr>
          <p:cNvPr id="27" name="Picture 26"/>
          <p:cNvPicPr>
            <a:picLocks noChangeAspect="1"/>
          </p:cNvPicPr>
          <p:nvPr/>
        </p:nvPicPr>
        <p:blipFill rotWithShape="1">
          <a:blip r:embed="rId4" cstate="print">
            <a:extLst>
              <a:ext uri="{28A0092B-C50C-407E-A947-70E740481C1C}">
                <a14:useLocalDpi xmlns:a14="http://schemas.microsoft.com/office/drawing/2010/main" val="0"/>
              </a:ext>
            </a:extLst>
          </a:blip>
          <a:srcRect l="13321" t="3047" r="12857" b="55620"/>
          <a:stretch/>
        </p:blipFill>
        <p:spPr>
          <a:xfrm>
            <a:off x="8928864" y="2836444"/>
            <a:ext cx="1273323" cy="802064"/>
          </a:xfrm>
          <a:prstGeom prst="rect">
            <a:avLst/>
          </a:prstGeom>
        </p:spPr>
      </p:pic>
      <p:pic>
        <p:nvPicPr>
          <p:cNvPr id="28" name="Picture 27"/>
          <p:cNvPicPr>
            <a:picLocks noChangeAspect="1"/>
          </p:cNvPicPr>
          <p:nvPr/>
        </p:nvPicPr>
        <p:blipFill rotWithShape="1">
          <a:blip r:embed="rId5" cstate="print">
            <a:extLst>
              <a:ext uri="{28A0092B-C50C-407E-A947-70E740481C1C}">
                <a14:useLocalDpi xmlns:a14="http://schemas.microsoft.com/office/drawing/2010/main" val="0"/>
              </a:ext>
            </a:extLst>
          </a:blip>
          <a:srcRect l="6141" t="48857" r="51967"/>
          <a:stretch/>
        </p:blipFill>
        <p:spPr>
          <a:xfrm>
            <a:off x="525365" y="2758991"/>
            <a:ext cx="839383" cy="1152810"/>
          </a:xfrm>
          <a:prstGeom prst="rect">
            <a:avLst/>
          </a:prstGeom>
        </p:spPr>
      </p:pic>
      <p:sp>
        <p:nvSpPr>
          <p:cNvPr id="29" name="Bent Arrow 28"/>
          <p:cNvSpPr/>
          <p:nvPr/>
        </p:nvSpPr>
        <p:spPr>
          <a:xfrm rot="10800000" flipH="1">
            <a:off x="7053589" y="3473896"/>
            <a:ext cx="1715267" cy="1784168"/>
          </a:xfrm>
          <a:prstGeom prst="bentArrow">
            <a:avLst>
              <a:gd name="adj1" fmla="val 15993"/>
              <a:gd name="adj2" fmla="val 14900"/>
              <a:gd name="adj3" fmla="val 20076"/>
              <a:gd name="adj4" fmla="val 2490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1" name="Bent Arrow 30"/>
          <p:cNvSpPr/>
          <p:nvPr/>
        </p:nvSpPr>
        <p:spPr>
          <a:xfrm>
            <a:off x="6290856" y="1285363"/>
            <a:ext cx="2454513" cy="1920240"/>
          </a:xfrm>
          <a:prstGeom prst="bentArrow">
            <a:avLst>
              <a:gd name="adj1" fmla="val 15993"/>
              <a:gd name="adj2" fmla="val 12458"/>
              <a:gd name="adj3" fmla="val 20076"/>
              <a:gd name="adj4" fmla="val 2490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Rectangle 5"/>
          <p:cNvSpPr/>
          <p:nvPr/>
        </p:nvSpPr>
        <p:spPr>
          <a:xfrm>
            <a:off x="10284122" y="2877846"/>
            <a:ext cx="1415519" cy="830997"/>
          </a:xfrm>
          <a:prstGeom prst="rect">
            <a:avLst/>
          </a:prstGeom>
        </p:spPr>
        <p:txBody>
          <a:bodyPr wrap="square">
            <a:spAutoFit/>
          </a:bodyPr>
          <a:lstStyle/>
          <a:p>
            <a:r>
              <a:rPr lang="en-US" sz="1600" spc="-70" dirty="0">
                <a:solidFill>
                  <a:schemeClr val="tx2"/>
                </a:solidFill>
              </a:rPr>
              <a:t>High-value Customer Agents</a:t>
            </a:r>
          </a:p>
        </p:txBody>
      </p:sp>
      <p:sp>
        <p:nvSpPr>
          <p:cNvPr id="20" name="Rectangle 19"/>
          <p:cNvSpPr/>
          <p:nvPr/>
        </p:nvSpPr>
        <p:spPr>
          <a:xfrm>
            <a:off x="10270459" y="1310167"/>
            <a:ext cx="1405730" cy="584775"/>
          </a:xfrm>
          <a:prstGeom prst="rect">
            <a:avLst/>
          </a:prstGeom>
        </p:spPr>
        <p:txBody>
          <a:bodyPr wrap="square">
            <a:spAutoFit/>
          </a:bodyPr>
          <a:lstStyle/>
          <a:p>
            <a:r>
              <a:rPr lang="en-US" sz="1600" spc="-70" dirty="0" smtClean="0">
                <a:solidFill>
                  <a:schemeClr val="tx2"/>
                </a:solidFill>
              </a:rPr>
              <a:t>Empowered Agents</a:t>
            </a:r>
            <a:endParaRPr lang="en-US" sz="1600" spc="-70" dirty="0">
              <a:solidFill>
                <a:schemeClr val="tx2"/>
              </a:solidFill>
            </a:endParaRPr>
          </a:p>
        </p:txBody>
      </p:sp>
      <p:sp>
        <p:nvSpPr>
          <p:cNvPr id="23" name="Rectangle 22"/>
          <p:cNvSpPr/>
          <p:nvPr/>
        </p:nvSpPr>
        <p:spPr>
          <a:xfrm>
            <a:off x="10291941" y="4919511"/>
            <a:ext cx="1415519" cy="338554"/>
          </a:xfrm>
          <a:prstGeom prst="rect">
            <a:avLst/>
          </a:prstGeom>
        </p:spPr>
        <p:txBody>
          <a:bodyPr wrap="square">
            <a:spAutoFit/>
          </a:bodyPr>
          <a:lstStyle/>
          <a:p>
            <a:r>
              <a:rPr lang="en-US" sz="1600" spc="-70" dirty="0" smtClean="0">
                <a:solidFill>
                  <a:schemeClr val="tx2"/>
                </a:solidFill>
              </a:rPr>
              <a:t>Other Agents</a:t>
            </a:r>
            <a:endParaRPr lang="en-US" sz="1600" spc="-70" dirty="0">
              <a:solidFill>
                <a:schemeClr val="tx2"/>
              </a:solidFill>
            </a:endParaRPr>
          </a:p>
        </p:txBody>
      </p:sp>
      <p:sp>
        <p:nvSpPr>
          <p:cNvPr id="7" name="TextBox 6"/>
          <p:cNvSpPr txBox="1"/>
          <p:nvPr/>
        </p:nvSpPr>
        <p:spPr>
          <a:xfrm>
            <a:off x="6662815" y="1416443"/>
            <a:ext cx="1496895" cy="246221"/>
          </a:xfrm>
          <a:prstGeom prst="rect">
            <a:avLst/>
          </a:prstGeom>
          <a:noFill/>
        </p:spPr>
        <p:txBody>
          <a:bodyPr wrap="square" lIns="0" tIns="0" rIns="0" bIns="0" rtlCol="0">
            <a:spAutoFit/>
          </a:bodyPr>
          <a:lstStyle/>
          <a:p>
            <a:r>
              <a:rPr lang="en-US" sz="1600" spc="-70" dirty="0" smtClean="0">
                <a:gradFill>
                  <a:gsLst>
                    <a:gs pos="2917">
                      <a:schemeClr val="bg2"/>
                    </a:gs>
                    <a:gs pos="95000">
                      <a:schemeClr val="bg2"/>
                    </a:gs>
                  </a:gsLst>
                  <a:lin ang="5400000" scaled="0"/>
                </a:gradFill>
              </a:rPr>
              <a:t>At-risk customers</a:t>
            </a:r>
          </a:p>
        </p:txBody>
      </p:sp>
      <p:pic>
        <p:nvPicPr>
          <p:cNvPr id="24" name="Picture 23"/>
          <p:cNvPicPr>
            <a:picLocks noChangeAspect="1"/>
          </p:cNvPicPr>
          <p:nvPr/>
        </p:nvPicPr>
        <p:blipFill rotWithShape="1">
          <a:blip r:embed="rId4" cstate="print">
            <a:extLst>
              <a:ext uri="{28A0092B-C50C-407E-A947-70E740481C1C}">
                <a14:useLocalDpi xmlns:a14="http://schemas.microsoft.com/office/drawing/2010/main" val="0"/>
              </a:ext>
            </a:extLst>
          </a:blip>
          <a:srcRect l="13321" t="3047" r="12857" b="55620"/>
          <a:stretch/>
        </p:blipFill>
        <p:spPr>
          <a:xfrm>
            <a:off x="8931358" y="4636538"/>
            <a:ext cx="1273323" cy="802064"/>
          </a:xfrm>
          <a:prstGeom prst="rect">
            <a:avLst/>
          </a:prstGeom>
        </p:spPr>
      </p:pic>
      <p:pic>
        <p:nvPicPr>
          <p:cNvPr id="25" name="Picture 24"/>
          <p:cNvPicPr>
            <a:picLocks noChangeAspect="1"/>
          </p:cNvPicPr>
          <p:nvPr/>
        </p:nvPicPr>
        <p:blipFill rotWithShape="1">
          <a:blip r:embed="rId4" cstate="print">
            <a:extLst>
              <a:ext uri="{28A0092B-C50C-407E-A947-70E740481C1C}">
                <a14:useLocalDpi xmlns:a14="http://schemas.microsoft.com/office/drawing/2010/main" val="0"/>
              </a:ext>
            </a:extLst>
          </a:blip>
          <a:srcRect l="13321" t="3047" r="12857" b="55620"/>
          <a:stretch/>
        </p:blipFill>
        <p:spPr>
          <a:xfrm>
            <a:off x="8928864" y="1184065"/>
            <a:ext cx="1273323" cy="802064"/>
          </a:xfrm>
          <a:prstGeom prst="rect">
            <a:avLst/>
          </a:prstGeom>
        </p:spPr>
      </p:pic>
    </p:spTree>
    <p:extLst>
      <p:ext uri="{BB962C8B-B14F-4D97-AF65-F5344CB8AC3E}">
        <p14:creationId xmlns:p14="http://schemas.microsoft.com/office/powerpoint/2010/main" val="3328140665"/>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9248" y="1447799"/>
            <a:ext cx="11151917" cy="3770263"/>
          </a:xfrm>
        </p:spPr>
        <p:txBody>
          <a:bodyPr/>
          <a:lstStyle/>
          <a:p>
            <a:r>
              <a:rPr lang="en-US" sz="2000" dirty="0" smtClean="0"/>
              <a:t>A marketing manager for a bike manufacturer has a limited budget to run a mailing campaign.  To maximize ROI, the marketing manager wants to send the campaigns to buyer most likely to make a purchase.</a:t>
            </a:r>
            <a:endParaRPr lang="en-US" sz="2000" dirty="0"/>
          </a:p>
          <a:p>
            <a:r>
              <a:rPr lang="en-US" sz="2000" b="1" dirty="0" smtClean="0"/>
              <a:t>Inputs</a:t>
            </a:r>
            <a:r>
              <a:rPr lang="en-US" sz="2000" dirty="0" smtClean="0"/>
              <a:t>:</a:t>
            </a:r>
          </a:p>
          <a:p>
            <a:pPr marL="342900" indent="-342900">
              <a:spcBef>
                <a:spcPts val="600"/>
              </a:spcBef>
              <a:buFont typeface="Arial" panose="020B0604020202020204" pitchFamily="34" charset="0"/>
              <a:buChar char="•"/>
            </a:pPr>
            <a:r>
              <a:rPr lang="en-US" sz="2000" dirty="0" smtClean="0"/>
              <a:t>Sales transaction data about customers that bought bikes in the past</a:t>
            </a:r>
          </a:p>
          <a:p>
            <a:pPr marL="342900" indent="-342900">
              <a:spcBef>
                <a:spcPts val="600"/>
              </a:spcBef>
              <a:buFont typeface="Arial" panose="020B0604020202020204" pitchFamily="34" charset="0"/>
              <a:buChar char="•"/>
            </a:pPr>
            <a:r>
              <a:rPr lang="en-US" sz="2000" dirty="0" smtClean="0"/>
              <a:t>Data from previous marketing campaigns showing which customers were targeted and whether they responded</a:t>
            </a:r>
          </a:p>
          <a:p>
            <a:pPr marL="342900" indent="-342900">
              <a:spcBef>
                <a:spcPts val="600"/>
              </a:spcBef>
              <a:buFont typeface="Arial" panose="020B0604020202020204" pitchFamily="34" charset="0"/>
              <a:buChar char="•"/>
            </a:pPr>
            <a:r>
              <a:rPr lang="en-US" sz="2000" dirty="0" smtClean="0"/>
              <a:t>Consumer lists from a 3</a:t>
            </a:r>
            <a:r>
              <a:rPr lang="en-US" sz="2000" baseline="30000" dirty="0" smtClean="0"/>
              <a:t>rd</a:t>
            </a:r>
            <a:r>
              <a:rPr lang="en-US" sz="2000" dirty="0" smtClean="0"/>
              <a:t> party with demographic and credit history</a:t>
            </a:r>
            <a:endParaRPr lang="en-US" sz="2000" dirty="0"/>
          </a:p>
          <a:p>
            <a:r>
              <a:rPr lang="en-US" sz="2000" b="1" dirty="0" smtClean="0"/>
              <a:t>Outputs</a:t>
            </a:r>
            <a:r>
              <a:rPr lang="en-US" sz="2000" dirty="0" smtClean="0"/>
              <a:t>:</a:t>
            </a:r>
            <a:endParaRPr lang="en-US" sz="2000" dirty="0"/>
          </a:p>
          <a:p>
            <a:pPr>
              <a:spcBef>
                <a:spcPts val="1200"/>
              </a:spcBef>
            </a:pPr>
            <a:r>
              <a:rPr lang="en-US" sz="2000" dirty="0" smtClean="0"/>
              <a:t>The </a:t>
            </a:r>
            <a:r>
              <a:rPr lang="en-US" sz="2000" dirty="0"/>
              <a:t>output of the </a:t>
            </a:r>
            <a:r>
              <a:rPr lang="en-US" sz="2000" dirty="0" smtClean="0"/>
              <a:t>model </a:t>
            </a:r>
            <a:r>
              <a:rPr lang="en-US" sz="2000" dirty="0"/>
              <a:t>shows the probability that the given customer will buy a bike</a:t>
            </a:r>
            <a:r>
              <a:rPr lang="en-US" sz="2000" dirty="0" smtClean="0"/>
              <a:t>.</a:t>
            </a:r>
            <a:endParaRPr lang="en-US" sz="2000" dirty="0"/>
          </a:p>
        </p:txBody>
      </p:sp>
      <p:sp>
        <p:nvSpPr>
          <p:cNvPr id="3" name="Title 2"/>
          <p:cNvSpPr>
            <a:spLocks noGrp="1"/>
          </p:cNvSpPr>
          <p:nvPr>
            <p:ph type="title"/>
          </p:nvPr>
        </p:nvSpPr>
        <p:spPr/>
        <p:txBody>
          <a:bodyPr/>
          <a:lstStyle/>
          <a:p>
            <a:r>
              <a:rPr lang="en-US" dirty="0" smtClean="0"/>
              <a:t>Use Case – Business Problem</a:t>
            </a:r>
            <a:br>
              <a:rPr lang="en-US" dirty="0" smtClean="0"/>
            </a:br>
            <a:r>
              <a:rPr lang="en-US" sz="3200" dirty="0" smtClean="0">
                <a:solidFill>
                  <a:schemeClr val="bg2">
                    <a:lumMod val="50000"/>
                  </a:schemeClr>
                </a:solidFill>
              </a:rPr>
              <a:t>Propensity Modeling</a:t>
            </a:r>
            <a:endParaRPr lang="en-US" sz="3200" dirty="0">
              <a:solidFill>
                <a:schemeClr val="bg2">
                  <a:lumMod val="50000"/>
                </a:schemeClr>
              </a:solidFill>
            </a:endParaRPr>
          </a:p>
        </p:txBody>
      </p:sp>
      <p:sp>
        <p:nvSpPr>
          <p:cNvPr id="4" name="Footer Placeholder 3"/>
          <p:cNvSpPr>
            <a:spLocks noGrp="1"/>
          </p:cNvSpPr>
          <p:nvPr>
            <p:ph type="ftr" sz="quarter" idx="3"/>
          </p:nvPr>
        </p:nvSpPr>
        <p:spPr/>
        <p:txBody>
          <a:bodyPr/>
          <a:lstStyle/>
          <a:p>
            <a:r>
              <a:rPr lang="en-US" smtClean="0"/>
              <a:t>Confidential</a:t>
            </a:r>
            <a:endParaRPr lang="en-US"/>
          </a:p>
        </p:txBody>
      </p:sp>
      <p:sp>
        <p:nvSpPr>
          <p:cNvPr id="5" name="Slide Number Placeholder 4"/>
          <p:cNvSpPr>
            <a:spLocks noGrp="1"/>
          </p:cNvSpPr>
          <p:nvPr>
            <p:ph type="sldNum" sz="quarter" idx="4"/>
          </p:nvPr>
        </p:nvSpPr>
        <p:spPr/>
        <p:txBody>
          <a:bodyPr/>
          <a:lstStyle/>
          <a:p>
            <a:pPr defTabSz="914363"/>
            <a:fld id="{727B4C2D-45E2-4621-8491-2995EB46A674}" type="slidenum">
              <a:rPr lang="en-US" smtClean="0"/>
              <a:pPr defTabSz="914363"/>
              <a:t>24</a:t>
            </a:fld>
            <a:endParaRPr lang="en-US"/>
          </a:p>
        </p:txBody>
      </p:sp>
    </p:spTree>
    <p:extLst>
      <p:ext uri="{BB962C8B-B14F-4D97-AF65-F5344CB8AC3E}">
        <p14:creationId xmlns:p14="http://schemas.microsoft.com/office/powerpoint/2010/main" val="2298814923"/>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Technology &amp; Tools</a:t>
            </a:r>
            <a:endParaRPr lang="en-US" dirty="0"/>
          </a:p>
        </p:txBody>
      </p:sp>
      <p:sp>
        <p:nvSpPr>
          <p:cNvPr id="3" name="Text Placeholder 2"/>
          <p:cNvSpPr>
            <a:spLocks noGrp="1"/>
          </p:cNvSpPr>
          <p:nvPr>
            <p:ph type="body" sz="quarter" idx="12"/>
          </p:nvPr>
        </p:nvSpPr>
        <p:spPr/>
        <p:txBody>
          <a:bodyPr/>
          <a:lstStyle/>
          <a:p>
            <a:r>
              <a:rPr lang="en-US" dirty="0" smtClean="0"/>
              <a:t>Propensity Model</a:t>
            </a:r>
            <a:endParaRPr lang="en-US" dirty="0"/>
          </a:p>
        </p:txBody>
      </p:sp>
    </p:spTree>
    <p:extLst>
      <p:ext uri="{BB962C8B-B14F-4D97-AF65-F5344CB8AC3E}">
        <p14:creationId xmlns:p14="http://schemas.microsoft.com/office/powerpoint/2010/main" val="1582978477"/>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3"/>
          </p:nvPr>
        </p:nvSpPr>
        <p:spPr/>
        <p:txBody>
          <a:bodyPr/>
          <a:lstStyle/>
          <a:p>
            <a:r>
              <a:rPr lang="en-US" smtClean="0"/>
              <a:t>Confidential</a:t>
            </a:r>
            <a:endParaRPr lang="en-US"/>
          </a:p>
        </p:txBody>
      </p:sp>
      <p:sp>
        <p:nvSpPr>
          <p:cNvPr id="3" name="Slide Number Placeholder 2"/>
          <p:cNvSpPr>
            <a:spLocks noGrp="1"/>
          </p:cNvSpPr>
          <p:nvPr>
            <p:ph type="sldNum" sz="quarter" idx="4"/>
          </p:nvPr>
        </p:nvSpPr>
        <p:spPr/>
        <p:txBody>
          <a:bodyPr/>
          <a:lstStyle/>
          <a:p>
            <a:pPr defTabSz="914363"/>
            <a:fld id="{727B4C2D-45E2-4621-8491-2995EB46A674}" type="slidenum">
              <a:rPr lang="en-US" smtClean="0"/>
              <a:pPr defTabSz="914363"/>
              <a:t>26</a:t>
            </a:fld>
            <a:endParaRPr lang="en-US"/>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3938" y="89853"/>
            <a:ext cx="10521310" cy="6382631"/>
          </a:xfrm>
          <a:prstGeom prst="rect">
            <a:avLst/>
          </a:prstGeom>
          <a:ln>
            <a:solidFill>
              <a:srgbClr val="C00000"/>
            </a:solidFill>
          </a:ln>
        </p:spPr>
      </p:pic>
      <p:sp>
        <p:nvSpPr>
          <p:cNvPr id="5" name="Rectangle 4"/>
          <p:cNvSpPr/>
          <p:nvPr/>
        </p:nvSpPr>
        <p:spPr>
          <a:xfrm>
            <a:off x="1196283" y="2151934"/>
            <a:ext cx="1134406" cy="316258"/>
          </a:xfrm>
          <a:prstGeom prst="rect">
            <a:avLst/>
          </a:prstGeom>
          <a:noFill/>
          <a:ln w="25400">
            <a:solidFill>
              <a:srgbClr val="C00000"/>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Rectangle 5"/>
          <p:cNvSpPr/>
          <p:nvPr/>
        </p:nvSpPr>
        <p:spPr>
          <a:xfrm>
            <a:off x="4180114" y="3073209"/>
            <a:ext cx="1230659" cy="343759"/>
          </a:xfrm>
          <a:prstGeom prst="rect">
            <a:avLst/>
          </a:prstGeom>
          <a:noFill/>
          <a:ln w="25400">
            <a:solidFill>
              <a:srgbClr val="C00000"/>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Rectangle 6"/>
          <p:cNvSpPr/>
          <p:nvPr/>
        </p:nvSpPr>
        <p:spPr>
          <a:xfrm>
            <a:off x="5658280" y="3073209"/>
            <a:ext cx="1141281" cy="343759"/>
          </a:xfrm>
          <a:prstGeom prst="rect">
            <a:avLst/>
          </a:prstGeom>
          <a:noFill/>
          <a:ln w="25400">
            <a:solidFill>
              <a:srgbClr val="C00000"/>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Rectangle 7"/>
          <p:cNvSpPr/>
          <p:nvPr/>
        </p:nvSpPr>
        <p:spPr>
          <a:xfrm>
            <a:off x="5658280" y="3671350"/>
            <a:ext cx="1141281" cy="302509"/>
          </a:xfrm>
          <a:prstGeom prst="rect">
            <a:avLst/>
          </a:prstGeom>
          <a:noFill/>
          <a:ln w="25400">
            <a:solidFill>
              <a:srgbClr val="C00000"/>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Rectangle 8"/>
          <p:cNvSpPr/>
          <p:nvPr/>
        </p:nvSpPr>
        <p:spPr>
          <a:xfrm>
            <a:off x="5658280" y="3973859"/>
            <a:ext cx="1141281" cy="323133"/>
          </a:xfrm>
          <a:prstGeom prst="rect">
            <a:avLst/>
          </a:prstGeom>
          <a:noFill/>
          <a:ln w="19050">
            <a:solidFill>
              <a:srgbClr val="C00000"/>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Rectangle 9"/>
          <p:cNvSpPr/>
          <p:nvPr/>
        </p:nvSpPr>
        <p:spPr>
          <a:xfrm>
            <a:off x="2695074" y="3416968"/>
            <a:ext cx="1168782" cy="206256"/>
          </a:xfrm>
          <a:prstGeom prst="rect">
            <a:avLst/>
          </a:prstGeom>
          <a:noFill/>
          <a:ln w="25400">
            <a:solidFill>
              <a:srgbClr val="C00000"/>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Rectangle 10"/>
          <p:cNvSpPr/>
          <p:nvPr/>
        </p:nvSpPr>
        <p:spPr>
          <a:xfrm>
            <a:off x="5658280" y="4296992"/>
            <a:ext cx="1141281" cy="302509"/>
          </a:xfrm>
          <a:prstGeom prst="rect">
            <a:avLst/>
          </a:prstGeom>
          <a:noFill/>
          <a:ln w="25400">
            <a:solidFill>
              <a:srgbClr val="C00000"/>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661003032"/>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Rectangle 70"/>
          <p:cNvSpPr/>
          <p:nvPr/>
        </p:nvSpPr>
        <p:spPr bwMode="auto">
          <a:xfrm>
            <a:off x="161979" y="1444418"/>
            <a:ext cx="7907782" cy="1998390"/>
          </a:xfrm>
          <a:prstGeom prst="rect">
            <a:avLst/>
          </a:prstGeom>
          <a:solidFill>
            <a:srgbClr val="005AA1"/>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kern="0" dirty="0">
              <a:gradFill>
                <a:gsLst>
                  <a:gs pos="0">
                    <a:srgbClr val="FFFFFF"/>
                  </a:gs>
                  <a:gs pos="100000">
                    <a:srgbClr val="FFFFFF"/>
                  </a:gs>
                </a:gsLst>
                <a:lin ang="5400000" scaled="0"/>
              </a:gradFill>
              <a:latin typeface="Segoe UI Semilight"/>
              <a:cs typeface="Segoe UI" pitchFamily="34" charset="0"/>
            </a:endParaRPr>
          </a:p>
        </p:txBody>
      </p:sp>
      <p:sp>
        <p:nvSpPr>
          <p:cNvPr id="4" name="Rectangle 3"/>
          <p:cNvSpPr/>
          <p:nvPr/>
        </p:nvSpPr>
        <p:spPr>
          <a:xfrm>
            <a:off x="1730" y="51408"/>
            <a:ext cx="12188542" cy="939543"/>
          </a:xfrm>
          <a:prstGeom prst="rect">
            <a:avLst/>
          </a:prstGeom>
        </p:spPr>
        <p:txBody>
          <a:bodyPr wrap="square">
            <a:spAutoFit/>
          </a:bodyPr>
          <a:lstStyle/>
          <a:p>
            <a:pPr algn="ctr" defTabSz="914049">
              <a:defRPr/>
            </a:pPr>
            <a:r>
              <a:rPr lang="en-US" sz="5398" kern="0" dirty="0">
                <a:solidFill>
                  <a:schemeClr val="accent2"/>
                </a:solidFill>
                <a:latin typeface="Segoe UI Light" panose="020B0502040204020203" pitchFamily="34" charset="0"/>
                <a:cs typeface="Segoe UI Light" panose="020B0502040204020203" pitchFamily="34" charset="0"/>
              </a:rPr>
              <a:t>The Microsoft AI platform</a:t>
            </a:r>
            <a:endParaRPr lang="en-US" sz="1765" kern="0" dirty="0">
              <a:solidFill>
                <a:schemeClr val="accent2"/>
              </a:solidFill>
              <a:latin typeface="Segoe UI Semilight"/>
            </a:endParaRPr>
          </a:p>
        </p:txBody>
      </p:sp>
      <p:sp>
        <p:nvSpPr>
          <p:cNvPr id="74" name="Rectangle 73"/>
          <p:cNvSpPr/>
          <p:nvPr/>
        </p:nvSpPr>
        <p:spPr>
          <a:xfrm>
            <a:off x="161979" y="1618083"/>
            <a:ext cx="7907782" cy="406208"/>
          </a:xfrm>
          <a:prstGeom prst="rect">
            <a:avLst/>
          </a:prstGeom>
        </p:spPr>
        <p:txBody>
          <a:bodyPr wrap="square">
            <a:spAutoFit/>
          </a:bodyPr>
          <a:lstStyle/>
          <a:p>
            <a:pPr algn="ctr" defTabSz="914049">
              <a:defRPr/>
            </a:pPr>
            <a:r>
              <a:rPr lang="en-US" sz="2000" kern="0" dirty="0">
                <a:gradFill>
                  <a:gsLst>
                    <a:gs pos="0">
                      <a:srgbClr val="0078D7">
                        <a:lumMod val="20000"/>
                        <a:lumOff val="80000"/>
                      </a:srgbClr>
                    </a:gs>
                    <a:gs pos="100000">
                      <a:srgbClr val="0078D7">
                        <a:lumMod val="20000"/>
                        <a:lumOff val="80000"/>
                      </a:srgbClr>
                    </a:gs>
                  </a:gsLst>
                  <a:lin ang="5400000" scaled="1"/>
                </a:gradFill>
                <a:latin typeface="Segoe UI Semibold" panose="020B0702040204020203" pitchFamily="34" charset="0"/>
                <a:cs typeface="Segoe UI Semibold" panose="020B0702040204020203" pitchFamily="34" charset="0"/>
              </a:rPr>
              <a:t>AI SERVICES</a:t>
            </a:r>
            <a:endParaRPr lang="en-US" sz="1600" kern="0" dirty="0">
              <a:solidFill>
                <a:sysClr val="windowText" lastClr="000000"/>
              </a:solidFill>
              <a:latin typeface="Segoe UI Semilight"/>
            </a:endParaRPr>
          </a:p>
        </p:txBody>
      </p:sp>
      <p:sp>
        <p:nvSpPr>
          <p:cNvPr id="36" name="Rectangle 35">
            <a:extLst>
              <a:ext uri="{FF2B5EF4-FFF2-40B4-BE49-F238E27FC236}">
                <a16:creationId xmlns:a16="http://schemas.microsoft.com/office/drawing/2014/main" id="{908C6A38-034C-4913-9F2E-60E1883C0788}"/>
              </a:ext>
            </a:extLst>
          </p:cNvPr>
          <p:cNvSpPr/>
          <p:nvPr/>
        </p:nvSpPr>
        <p:spPr bwMode="auto">
          <a:xfrm>
            <a:off x="308659" y="2567173"/>
            <a:ext cx="2084698" cy="594599"/>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34" tIns="143387" rIns="179234" bIns="143387" numCol="1" spcCol="0" rtlCol="0" fromWordArt="0" anchor="ctr" anchorCtr="0" forceAA="0" compatLnSpc="1">
            <a:prstTxWarp prst="textNoShape">
              <a:avLst/>
            </a:prstTxWarp>
            <a:noAutofit/>
          </a:bodyPr>
          <a:lstStyle/>
          <a:p>
            <a:pPr algn="ctr" defTabSz="913751" fontAlgn="base">
              <a:lnSpc>
                <a:spcPct val="90000"/>
              </a:lnSpc>
              <a:spcBef>
                <a:spcPct val="0"/>
              </a:spcBef>
              <a:spcAft>
                <a:spcPct val="0"/>
              </a:spcAft>
              <a:defRPr/>
            </a:pPr>
            <a:r>
              <a:rPr lang="en-US" sz="1400" kern="0" dirty="0">
                <a:gradFill>
                  <a:gsLst>
                    <a:gs pos="0">
                      <a:srgbClr val="FFFFFF"/>
                    </a:gs>
                    <a:gs pos="100000">
                      <a:srgbClr val="FFFFFF"/>
                    </a:gs>
                  </a:gsLst>
                  <a:lin ang="5400000" scaled="0"/>
                </a:gradFill>
                <a:latin typeface="Segoe UI Semilight"/>
                <a:cs typeface="Segoe UI" pitchFamily="34" charset="0"/>
              </a:rPr>
              <a:t>Bot Framework</a:t>
            </a:r>
          </a:p>
        </p:txBody>
      </p:sp>
      <p:sp>
        <p:nvSpPr>
          <p:cNvPr id="37" name="Rectangle 36">
            <a:extLst>
              <a:ext uri="{FF2B5EF4-FFF2-40B4-BE49-F238E27FC236}">
                <a16:creationId xmlns:a16="http://schemas.microsoft.com/office/drawing/2014/main" id="{3D93E1CC-82BC-4D92-817B-8738AF25278C}"/>
              </a:ext>
            </a:extLst>
          </p:cNvPr>
          <p:cNvSpPr/>
          <p:nvPr/>
        </p:nvSpPr>
        <p:spPr bwMode="auto">
          <a:xfrm>
            <a:off x="4804794" y="2154229"/>
            <a:ext cx="3116890" cy="4150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algn="ctr" defTabSz="914016">
              <a:lnSpc>
                <a:spcPct val="150000"/>
              </a:lnSpc>
              <a:defRPr/>
            </a:pPr>
            <a:r>
              <a:rPr lang="en-US" sz="1400" kern="0" dirty="0">
                <a:gradFill>
                  <a:gsLst>
                    <a:gs pos="0">
                      <a:srgbClr val="0078D7">
                        <a:lumMod val="20000"/>
                        <a:lumOff val="80000"/>
                      </a:srgbClr>
                    </a:gs>
                    <a:gs pos="100000">
                      <a:srgbClr val="0078D7">
                        <a:lumMod val="20000"/>
                        <a:lumOff val="80000"/>
                      </a:srgbClr>
                    </a:gs>
                  </a:gsLst>
                  <a:lin ang="5400000" scaled="1"/>
                </a:gradFill>
                <a:latin typeface="Segoe UI Semibold" panose="020B0702040204020203" pitchFamily="34" charset="0"/>
                <a:cs typeface="Segoe UI Semibold" panose="020B0702040204020203" pitchFamily="34" charset="0"/>
              </a:rPr>
              <a:t>CUSTOM SERVICES</a:t>
            </a:r>
            <a:endParaRPr lang="en-US" sz="11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endParaRPr>
          </a:p>
        </p:txBody>
      </p:sp>
      <p:sp>
        <p:nvSpPr>
          <p:cNvPr id="38" name="Rectangle 37">
            <a:extLst>
              <a:ext uri="{FF2B5EF4-FFF2-40B4-BE49-F238E27FC236}">
                <a16:creationId xmlns:a16="http://schemas.microsoft.com/office/drawing/2014/main" id="{289832BE-9C98-4D48-89FF-1D473FD6AC87}"/>
              </a:ext>
            </a:extLst>
          </p:cNvPr>
          <p:cNvSpPr/>
          <p:nvPr/>
        </p:nvSpPr>
        <p:spPr bwMode="auto">
          <a:xfrm>
            <a:off x="4804796" y="2589411"/>
            <a:ext cx="3116889" cy="594599"/>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34" tIns="143387" rIns="179234" bIns="143387" numCol="1" spcCol="0" rtlCol="0" fromWordArt="0" anchor="ctr" anchorCtr="0" forceAA="0" compatLnSpc="1">
            <a:prstTxWarp prst="textNoShape">
              <a:avLst/>
            </a:prstTxWarp>
            <a:noAutofit/>
          </a:bodyPr>
          <a:lstStyle/>
          <a:p>
            <a:pPr algn="ctr" defTabSz="913751" fontAlgn="base">
              <a:lnSpc>
                <a:spcPct val="90000"/>
              </a:lnSpc>
              <a:spcBef>
                <a:spcPct val="0"/>
              </a:spcBef>
              <a:spcAft>
                <a:spcPct val="0"/>
              </a:spcAft>
              <a:defRPr/>
            </a:pPr>
            <a:r>
              <a:rPr lang="en-US" sz="1400" kern="0" dirty="0">
                <a:gradFill>
                  <a:gsLst>
                    <a:gs pos="0">
                      <a:srgbClr val="FFFFFF"/>
                    </a:gs>
                    <a:gs pos="100000">
                      <a:srgbClr val="FFFFFF"/>
                    </a:gs>
                  </a:gsLst>
                  <a:lin ang="5400000" scaled="0"/>
                </a:gradFill>
                <a:latin typeface="Segoe UI Semilight"/>
                <a:cs typeface="Segoe UI" pitchFamily="34" charset="0"/>
              </a:rPr>
              <a:t>Azure Machine Learning</a:t>
            </a:r>
          </a:p>
        </p:txBody>
      </p:sp>
      <p:sp>
        <p:nvSpPr>
          <p:cNvPr id="39" name="Rectangle 38">
            <a:extLst>
              <a:ext uri="{FF2B5EF4-FFF2-40B4-BE49-F238E27FC236}">
                <a16:creationId xmlns:a16="http://schemas.microsoft.com/office/drawing/2014/main" id="{9A52BAF1-AD6C-4133-A5B3-F13D3D582EEB}"/>
              </a:ext>
            </a:extLst>
          </p:cNvPr>
          <p:cNvSpPr/>
          <p:nvPr/>
        </p:nvSpPr>
        <p:spPr bwMode="auto">
          <a:xfrm>
            <a:off x="161979" y="3579658"/>
            <a:ext cx="7907782" cy="2452560"/>
          </a:xfrm>
          <a:prstGeom prst="rect">
            <a:avLst/>
          </a:prstGeom>
          <a:solidFill>
            <a:srgbClr val="005AA1"/>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kern="0" dirty="0">
              <a:gradFill>
                <a:gsLst>
                  <a:gs pos="0">
                    <a:srgbClr val="FFFFFF"/>
                  </a:gs>
                  <a:gs pos="100000">
                    <a:srgbClr val="FFFFFF"/>
                  </a:gs>
                </a:gsLst>
                <a:lin ang="5400000" scaled="0"/>
              </a:gradFill>
              <a:latin typeface="Segoe UI Semilight"/>
              <a:cs typeface="Segoe UI" pitchFamily="34" charset="0"/>
            </a:endParaRPr>
          </a:p>
        </p:txBody>
      </p:sp>
      <p:sp>
        <p:nvSpPr>
          <p:cNvPr id="40" name="Rectangle 39">
            <a:extLst>
              <a:ext uri="{FF2B5EF4-FFF2-40B4-BE49-F238E27FC236}">
                <a16:creationId xmlns:a16="http://schemas.microsoft.com/office/drawing/2014/main" id="{FAA99979-4C0C-489E-AD32-4C62B176184A}"/>
              </a:ext>
            </a:extLst>
          </p:cNvPr>
          <p:cNvSpPr/>
          <p:nvPr/>
        </p:nvSpPr>
        <p:spPr bwMode="auto">
          <a:xfrm>
            <a:off x="285097" y="4124548"/>
            <a:ext cx="3805202" cy="4150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algn="ctr" defTabSz="914016">
              <a:lnSpc>
                <a:spcPct val="150000"/>
              </a:lnSpc>
              <a:defRPr/>
            </a:pPr>
            <a:r>
              <a:rPr lang="en-US" sz="1400" kern="0" dirty="0">
                <a:gradFill>
                  <a:gsLst>
                    <a:gs pos="0">
                      <a:srgbClr val="0078D7">
                        <a:lumMod val="20000"/>
                        <a:lumOff val="80000"/>
                      </a:srgbClr>
                    </a:gs>
                    <a:gs pos="100000">
                      <a:srgbClr val="0078D7">
                        <a:lumMod val="20000"/>
                        <a:lumOff val="80000"/>
                      </a:srgbClr>
                    </a:gs>
                  </a:gsLst>
                  <a:lin ang="5400000" scaled="1"/>
                </a:gradFill>
                <a:latin typeface="Segoe UI Semibold" panose="020B0702040204020203" pitchFamily="34" charset="0"/>
                <a:cs typeface="Segoe UI Semibold" panose="020B0702040204020203" pitchFamily="34" charset="0"/>
              </a:rPr>
              <a:t>AI ON DATA</a:t>
            </a:r>
            <a:endParaRPr lang="en-US" sz="11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endParaRPr>
          </a:p>
        </p:txBody>
      </p:sp>
      <p:sp>
        <p:nvSpPr>
          <p:cNvPr id="41" name="Rectangle 40">
            <a:extLst>
              <a:ext uri="{FF2B5EF4-FFF2-40B4-BE49-F238E27FC236}">
                <a16:creationId xmlns:a16="http://schemas.microsoft.com/office/drawing/2014/main" id="{DCCB0D4A-9A02-4EE5-BB00-CBD3FEB89A06}"/>
              </a:ext>
            </a:extLst>
          </p:cNvPr>
          <p:cNvSpPr/>
          <p:nvPr/>
        </p:nvSpPr>
        <p:spPr>
          <a:xfrm>
            <a:off x="161979" y="3753322"/>
            <a:ext cx="7907782" cy="406208"/>
          </a:xfrm>
          <a:prstGeom prst="rect">
            <a:avLst/>
          </a:prstGeom>
        </p:spPr>
        <p:txBody>
          <a:bodyPr wrap="square">
            <a:spAutoFit/>
          </a:bodyPr>
          <a:lstStyle/>
          <a:p>
            <a:pPr algn="ctr" defTabSz="914049">
              <a:defRPr/>
            </a:pPr>
            <a:r>
              <a:rPr lang="en-US" sz="2000" kern="0" dirty="0">
                <a:gradFill>
                  <a:gsLst>
                    <a:gs pos="0">
                      <a:srgbClr val="0078D7">
                        <a:lumMod val="20000"/>
                        <a:lumOff val="80000"/>
                      </a:srgbClr>
                    </a:gs>
                    <a:gs pos="100000">
                      <a:srgbClr val="0078D7">
                        <a:lumMod val="20000"/>
                        <a:lumOff val="80000"/>
                      </a:srgbClr>
                    </a:gs>
                  </a:gsLst>
                  <a:lin ang="5400000" scaled="1"/>
                </a:gradFill>
                <a:latin typeface="Segoe UI Semibold" panose="020B0702040204020203" pitchFamily="34" charset="0"/>
                <a:cs typeface="Segoe UI Semibold" panose="020B0702040204020203" pitchFamily="34" charset="0"/>
              </a:rPr>
              <a:t>AI INFRASTRUCTURE</a:t>
            </a:r>
            <a:endParaRPr lang="en-US" sz="1600" kern="0" dirty="0">
              <a:solidFill>
                <a:sysClr val="windowText" lastClr="000000"/>
              </a:solidFill>
              <a:latin typeface="Segoe UI Semilight"/>
            </a:endParaRPr>
          </a:p>
        </p:txBody>
      </p:sp>
      <p:sp>
        <p:nvSpPr>
          <p:cNvPr id="42" name="Rectangle 41">
            <a:extLst>
              <a:ext uri="{FF2B5EF4-FFF2-40B4-BE49-F238E27FC236}">
                <a16:creationId xmlns:a16="http://schemas.microsoft.com/office/drawing/2014/main" id="{67C2A631-C363-4AAF-86C4-867BC4FCE9B5}"/>
              </a:ext>
            </a:extLst>
          </p:cNvPr>
          <p:cNvSpPr/>
          <p:nvPr/>
        </p:nvSpPr>
        <p:spPr bwMode="auto">
          <a:xfrm>
            <a:off x="285098" y="4558976"/>
            <a:ext cx="904201" cy="594599"/>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34" tIns="143387" rIns="179234" bIns="143387" numCol="1" spcCol="0" rtlCol="0" fromWordArt="0" anchor="ctr" anchorCtr="0" forceAA="0" compatLnSpc="1">
            <a:prstTxWarp prst="textNoShape">
              <a:avLst/>
            </a:prstTxWarp>
            <a:noAutofit/>
          </a:bodyPr>
          <a:lstStyle/>
          <a:p>
            <a:pPr algn="ctr" defTabSz="913751" fontAlgn="base">
              <a:lnSpc>
                <a:spcPct val="90000"/>
              </a:lnSpc>
              <a:spcBef>
                <a:spcPct val="0"/>
              </a:spcBef>
              <a:spcAft>
                <a:spcPct val="0"/>
              </a:spcAft>
              <a:defRPr/>
            </a:pPr>
            <a:r>
              <a:rPr lang="en-US" sz="1200" kern="0" dirty="0">
                <a:gradFill>
                  <a:gsLst>
                    <a:gs pos="0">
                      <a:srgbClr val="FFFFFF"/>
                    </a:gs>
                    <a:gs pos="100000">
                      <a:srgbClr val="FFFFFF"/>
                    </a:gs>
                  </a:gsLst>
                  <a:lin ang="5400000" scaled="0"/>
                </a:gradFill>
                <a:latin typeface="Segoe UI Semilight"/>
                <a:cs typeface="Segoe UI" pitchFamily="34" charset="0"/>
              </a:rPr>
              <a:t>Cosmos DB</a:t>
            </a:r>
          </a:p>
        </p:txBody>
      </p:sp>
      <p:sp>
        <p:nvSpPr>
          <p:cNvPr id="44" name="Rectangle 43">
            <a:extLst>
              <a:ext uri="{FF2B5EF4-FFF2-40B4-BE49-F238E27FC236}">
                <a16:creationId xmlns:a16="http://schemas.microsoft.com/office/drawing/2014/main" id="{94AFAED4-120B-41D2-818B-68840C5A4F82}"/>
              </a:ext>
            </a:extLst>
          </p:cNvPr>
          <p:cNvSpPr/>
          <p:nvPr/>
        </p:nvSpPr>
        <p:spPr bwMode="auto">
          <a:xfrm>
            <a:off x="4753549" y="4143904"/>
            <a:ext cx="3112911" cy="4150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algn="ctr" defTabSz="914016">
              <a:lnSpc>
                <a:spcPct val="150000"/>
              </a:lnSpc>
              <a:defRPr/>
            </a:pPr>
            <a:r>
              <a:rPr lang="en-US" sz="1400" kern="0" dirty="0">
                <a:gradFill>
                  <a:gsLst>
                    <a:gs pos="0">
                      <a:srgbClr val="0078D7">
                        <a:lumMod val="20000"/>
                        <a:lumOff val="80000"/>
                      </a:srgbClr>
                    </a:gs>
                    <a:gs pos="100000">
                      <a:srgbClr val="0078D7">
                        <a:lumMod val="20000"/>
                        <a:lumOff val="80000"/>
                      </a:srgbClr>
                    </a:gs>
                  </a:gsLst>
                  <a:lin ang="5400000" scaled="1"/>
                </a:gradFill>
                <a:latin typeface="Segoe UI Semibold" panose="020B0702040204020203" pitchFamily="34" charset="0"/>
                <a:cs typeface="Segoe UI Semibold" panose="020B0702040204020203" pitchFamily="34" charset="0"/>
              </a:rPr>
              <a:t>AI COMPUTE</a:t>
            </a:r>
            <a:endParaRPr lang="en-US" sz="11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endParaRPr>
          </a:p>
        </p:txBody>
      </p:sp>
      <p:sp>
        <p:nvSpPr>
          <p:cNvPr id="46" name="Rectangle 45">
            <a:extLst>
              <a:ext uri="{FF2B5EF4-FFF2-40B4-BE49-F238E27FC236}">
                <a16:creationId xmlns:a16="http://schemas.microsoft.com/office/drawing/2014/main" id="{94C9854E-6081-4F40-96EC-9349D394324E}"/>
              </a:ext>
            </a:extLst>
          </p:cNvPr>
          <p:cNvSpPr/>
          <p:nvPr/>
        </p:nvSpPr>
        <p:spPr bwMode="auto">
          <a:xfrm>
            <a:off x="1235202" y="4558969"/>
            <a:ext cx="858653" cy="594599"/>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34" tIns="143387" rIns="179234" bIns="143387" numCol="1" spcCol="0" rtlCol="0" fromWordArt="0" anchor="ctr" anchorCtr="0" forceAA="0" compatLnSpc="1">
            <a:prstTxWarp prst="textNoShape">
              <a:avLst/>
            </a:prstTxWarp>
            <a:noAutofit/>
          </a:bodyPr>
          <a:lstStyle/>
          <a:p>
            <a:pPr algn="ctr" defTabSz="913751" fontAlgn="base">
              <a:lnSpc>
                <a:spcPct val="90000"/>
              </a:lnSpc>
              <a:spcBef>
                <a:spcPct val="0"/>
              </a:spcBef>
              <a:spcAft>
                <a:spcPct val="0"/>
              </a:spcAft>
              <a:defRPr/>
            </a:pPr>
            <a:r>
              <a:rPr lang="en-US" sz="1200" kern="0" dirty="0">
                <a:gradFill>
                  <a:gsLst>
                    <a:gs pos="0">
                      <a:srgbClr val="FFFFFF"/>
                    </a:gs>
                    <a:gs pos="100000">
                      <a:srgbClr val="FFFFFF"/>
                    </a:gs>
                  </a:gsLst>
                  <a:lin ang="5400000" scaled="0"/>
                </a:gradFill>
                <a:latin typeface="Segoe UI Semilight"/>
                <a:cs typeface="Segoe UI" pitchFamily="34" charset="0"/>
              </a:rPr>
              <a:t>SQL </a:t>
            </a:r>
          </a:p>
          <a:p>
            <a:pPr algn="ctr" defTabSz="913751" fontAlgn="base">
              <a:lnSpc>
                <a:spcPct val="90000"/>
              </a:lnSpc>
              <a:spcBef>
                <a:spcPct val="0"/>
              </a:spcBef>
              <a:spcAft>
                <a:spcPct val="0"/>
              </a:spcAft>
              <a:defRPr/>
            </a:pPr>
            <a:r>
              <a:rPr lang="en-US" sz="1200" kern="0" dirty="0">
                <a:gradFill>
                  <a:gsLst>
                    <a:gs pos="0">
                      <a:srgbClr val="FFFFFF"/>
                    </a:gs>
                    <a:gs pos="100000">
                      <a:srgbClr val="FFFFFF"/>
                    </a:gs>
                  </a:gsLst>
                  <a:lin ang="5400000" scaled="0"/>
                </a:gradFill>
                <a:latin typeface="Segoe UI Semilight"/>
                <a:cs typeface="Segoe UI" pitchFamily="34" charset="0"/>
              </a:rPr>
              <a:t>DB</a:t>
            </a:r>
          </a:p>
        </p:txBody>
      </p:sp>
      <p:sp>
        <p:nvSpPr>
          <p:cNvPr id="47" name="Rectangle 46">
            <a:extLst>
              <a:ext uri="{FF2B5EF4-FFF2-40B4-BE49-F238E27FC236}">
                <a16:creationId xmlns:a16="http://schemas.microsoft.com/office/drawing/2014/main" id="{2BA1DA67-3A1B-4FE6-A0AD-953E46978D66}"/>
              </a:ext>
            </a:extLst>
          </p:cNvPr>
          <p:cNvSpPr/>
          <p:nvPr/>
        </p:nvSpPr>
        <p:spPr bwMode="auto">
          <a:xfrm>
            <a:off x="2139758" y="4558969"/>
            <a:ext cx="858653" cy="594599"/>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34" tIns="143387" rIns="179234" bIns="143387" numCol="1" spcCol="0" rtlCol="0" fromWordArt="0" anchor="ctr" anchorCtr="0" forceAA="0" compatLnSpc="1">
            <a:prstTxWarp prst="textNoShape">
              <a:avLst/>
            </a:prstTxWarp>
            <a:noAutofit/>
          </a:bodyPr>
          <a:lstStyle/>
          <a:p>
            <a:pPr algn="ctr" defTabSz="913751" fontAlgn="base">
              <a:lnSpc>
                <a:spcPct val="90000"/>
              </a:lnSpc>
              <a:spcBef>
                <a:spcPct val="0"/>
              </a:spcBef>
              <a:spcAft>
                <a:spcPct val="0"/>
              </a:spcAft>
              <a:defRPr/>
            </a:pPr>
            <a:r>
              <a:rPr lang="en-US" sz="1200" kern="0" dirty="0">
                <a:gradFill>
                  <a:gsLst>
                    <a:gs pos="0">
                      <a:srgbClr val="FFFFFF"/>
                    </a:gs>
                    <a:gs pos="100000">
                      <a:srgbClr val="FFFFFF"/>
                    </a:gs>
                  </a:gsLst>
                  <a:lin ang="5400000" scaled="0"/>
                </a:gradFill>
                <a:latin typeface="Segoe UI Semilight"/>
                <a:cs typeface="Segoe UI" pitchFamily="34" charset="0"/>
              </a:rPr>
              <a:t>SQL </a:t>
            </a:r>
          </a:p>
          <a:p>
            <a:pPr algn="ctr" defTabSz="913751" fontAlgn="base">
              <a:lnSpc>
                <a:spcPct val="90000"/>
              </a:lnSpc>
              <a:spcBef>
                <a:spcPct val="0"/>
              </a:spcBef>
              <a:spcAft>
                <a:spcPct val="0"/>
              </a:spcAft>
              <a:defRPr/>
            </a:pPr>
            <a:r>
              <a:rPr lang="en-US" sz="1200" kern="0" dirty="0">
                <a:gradFill>
                  <a:gsLst>
                    <a:gs pos="0">
                      <a:srgbClr val="FFFFFF"/>
                    </a:gs>
                    <a:gs pos="100000">
                      <a:srgbClr val="FFFFFF"/>
                    </a:gs>
                  </a:gsLst>
                  <a:lin ang="5400000" scaled="0"/>
                </a:gradFill>
                <a:latin typeface="Segoe UI Semilight"/>
                <a:cs typeface="Segoe UI" pitchFamily="34" charset="0"/>
              </a:rPr>
              <a:t>DW</a:t>
            </a:r>
          </a:p>
        </p:txBody>
      </p:sp>
      <p:sp>
        <p:nvSpPr>
          <p:cNvPr id="48" name="Rectangle 47">
            <a:extLst>
              <a:ext uri="{FF2B5EF4-FFF2-40B4-BE49-F238E27FC236}">
                <a16:creationId xmlns:a16="http://schemas.microsoft.com/office/drawing/2014/main" id="{8C2A9781-0B80-4A70-A390-F5309F8F3F08}"/>
              </a:ext>
            </a:extLst>
          </p:cNvPr>
          <p:cNvSpPr/>
          <p:nvPr/>
        </p:nvSpPr>
        <p:spPr bwMode="auto">
          <a:xfrm>
            <a:off x="3049511" y="4558969"/>
            <a:ext cx="858653" cy="594599"/>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34" tIns="143387" rIns="179234" bIns="143387" numCol="1" spcCol="0" rtlCol="0" fromWordArt="0" anchor="ctr" anchorCtr="0" forceAA="0" compatLnSpc="1">
            <a:prstTxWarp prst="textNoShape">
              <a:avLst/>
            </a:prstTxWarp>
            <a:noAutofit/>
          </a:bodyPr>
          <a:lstStyle/>
          <a:p>
            <a:pPr algn="ctr" defTabSz="913751" fontAlgn="base">
              <a:lnSpc>
                <a:spcPct val="90000"/>
              </a:lnSpc>
              <a:spcBef>
                <a:spcPct val="0"/>
              </a:spcBef>
              <a:spcAft>
                <a:spcPct val="0"/>
              </a:spcAft>
              <a:defRPr/>
            </a:pPr>
            <a:r>
              <a:rPr lang="en-US" sz="1200" kern="0" dirty="0">
                <a:gradFill>
                  <a:gsLst>
                    <a:gs pos="0">
                      <a:srgbClr val="FFFFFF"/>
                    </a:gs>
                    <a:gs pos="100000">
                      <a:srgbClr val="FFFFFF"/>
                    </a:gs>
                  </a:gsLst>
                  <a:lin ang="5400000" scaled="0"/>
                </a:gradFill>
                <a:latin typeface="Segoe UI Semilight"/>
                <a:cs typeface="Segoe UI" pitchFamily="34" charset="0"/>
              </a:rPr>
              <a:t>Data Lake</a:t>
            </a:r>
          </a:p>
        </p:txBody>
      </p:sp>
      <p:sp>
        <p:nvSpPr>
          <p:cNvPr id="49" name="Rectangle 48">
            <a:extLst>
              <a:ext uri="{FF2B5EF4-FFF2-40B4-BE49-F238E27FC236}">
                <a16:creationId xmlns:a16="http://schemas.microsoft.com/office/drawing/2014/main" id="{A773B303-FAD3-41ED-92B3-E1C3988D0A62}"/>
              </a:ext>
            </a:extLst>
          </p:cNvPr>
          <p:cNvSpPr/>
          <p:nvPr/>
        </p:nvSpPr>
        <p:spPr bwMode="auto">
          <a:xfrm>
            <a:off x="4091599" y="4558972"/>
            <a:ext cx="741664" cy="594599"/>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34" tIns="143387" rIns="179234" bIns="143387" numCol="1" spcCol="0" rtlCol="0" fromWordArt="0" anchor="ctr" anchorCtr="0" forceAA="0" compatLnSpc="1">
            <a:prstTxWarp prst="textNoShape">
              <a:avLst/>
            </a:prstTxWarp>
            <a:noAutofit/>
          </a:bodyPr>
          <a:lstStyle/>
          <a:p>
            <a:pPr algn="ctr" defTabSz="913751" fontAlgn="base">
              <a:lnSpc>
                <a:spcPct val="90000"/>
              </a:lnSpc>
              <a:spcBef>
                <a:spcPct val="0"/>
              </a:spcBef>
              <a:spcAft>
                <a:spcPct val="0"/>
              </a:spcAft>
              <a:defRPr/>
            </a:pPr>
            <a:r>
              <a:rPr lang="en-US" sz="1200" kern="0" dirty="0">
                <a:gradFill>
                  <a:gsLst>
                    <a:gs pos="0">
                      <a:srgbClr val="FFFFFF"/>
                    </a:gs>
                    <a:gs pos="100000">
                      <a:srgbClr val="FFFFFF"/>
                    </a:gs>
                  </a:gsLst>
                  <a:lin ang="5400000" scaled="0"/>
                </a:gradFill>
                <a:latin typeface="Segoe UI Semilight"/>
                <a:cs typeface="Segoe UI" pitchFamily="34" charset="0"/>
              </a:rPr>
              <a:t>Spark</a:t>
            </a:r>
          </a:p>
        </p:txBody>
      </p:sp>
      <p:sp>
        <p:nvSpPr>
          <p:cNvPr id="50" name="Rectangle 49">
            <a:extLst>
              <a:ext uri="{FF2B5EF4-FFF2-40B4-BE49-F238E27FC236}">
                <a16:creationId xmlns:a16="http://schemas.microsoft.com/office/drawing/2014/main" id="{3E39F143-2BA3-41CB-B04B-1EC30095D761}"/>
              </a:ext>
            </a:extLst>
          </p:cNvPr>
          <p:cNvSpPr/>
          <p:nvPr/>
        </p:nvSpPr>
        <p:spPr bwMode="auto">
          <a:xfrm>
            <a:off x="4863309" y="4558969"/>
            <a:ext cx="794681" cy="594599"/>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34" tIns="143387" rIns="179234" bIns="143387" numCol="1" spcCol="0" rtlCol="0" fromWordArt="0" anchor="ctr" anchorCtr="0" forceAA="0" compatLnSpc="1">
            <a:prstTxWarp prst="textNoShape">
              <a:avLst/>
            </a:prstTxWarp>
            <a:noAutofit/>
          </a:bodyPr>
          <a:lstStyle/>
          <a:p>
            <a:pPr algn="ctr" defTabSz="913751" fontAlgn="base">
              <a:lnSpc>
                <a:spcPct val="90000"/>
              </a:lnSpc>
              <a:spcBef>
                <a:spcPct val="0"/>
              </a:spcBef>
              <a:spcAft>
                <a:spcPct val="0"/>
              </a:spcAft>
              <a:defRPr/>
            </a:pPr>
            <a:r>
              <a:rPr lang="en-US" sz="1200" kern="0" dirty="0">
                <a:gradFill>
                  <a:gsLst>
                    <a:gs pos="0">
                      <a:srgbClr val="FFFFFF"/>
                    </a:gs>
                    <a:gs pos="100000">
                      <a:srgbClr val="FFFFFF"/>
                    </a:gs>
                  </a:gsLst>
                  <a:lin ang="5400000" scaled="0"/>
                </a:gradFill>
                <a:latin typeface="Segoe UI Semilight"/>
                <a:cs typeface="Segoe UI" pitchFamily="34" charset="0"/>
              </a:rPr>
              <a:t>DSVM</a:t>
            </a:r>
          </a:p>
        </p:txBody>
      </p:sp>
      <p:sp>
        <p:nvSpPr>
          <p:cNvPr id="51" name="Rectangle 50">
            <a:extLst>
              <a:ext uri="{FF2B5EF4-FFF2-40B4-BE49-F238E27FC236}">
                <a16:creationId xmlns:a16="http://schemas.microsoft.com/office/drawing/2014/main" id="{390C7C05-1130-43E8-821D-CE5C1E70A4C4}"/>
              </a:ext>
            </a:extLst>
          </p:cNvPr>
          <p:cNvSpPr/>
          <p:nvPr/>
        </p:nvSpPr>
        <p:spPr bwMode="auto">
          <a:xfrm>
            <a:off x="5684351" y="4558970"/>
            <a:ext cx="741664" cy="594599"/>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34" tIns="143387" rIns="179234" bIns="143387" numCol="1" spcCol="0" rtlCol="0" fromWordArt="0" anchor="ctr" anchorCtr="0" forceAA="0" compatLnSpc="1">
            <a:prstTxWarp prst="textNoShape">
              <a:avLst/>
            </a:prstTxWarp>
            <a:noAutofit/>
          </a:bodyPr>
          <a:lstStyle/>
          <a:p>
            <a:pPr algn="ctr" defTabSz="913751" fontAlgn="base">
              <a:lnSpc>
                <a:spcPct val="90000"/>
              </a:lnSpc>
              <a:spcBef>
                <a:spcPct val="0"/>
              </a:spcBef>
              <a:spcAft>
                <a:spcPct val="0"/>
              </a:spcAft>
              <a:defRPr/>
            </a:pPr>
            <a:r>
              <a:rPr lang="en-US" sz="1200" kern="0" dirty="0">
                <a:gradFill>
                  <a:gsLst>
                    <a:gs pos="0">
                      <a:srgbClr val="FFFFFF"/>
                    </a:gs>
                    <a:gs pos="100000">
                      <a:srgbClr val="FFFFFF"/>
                    </a:gs>
                  </a:gsLst>
                  <a:lin ang="5400000" scaled="0"/>
                </a:gradFill>
                <a:latin typeface="Segoe UI Semilight"/>
                <a:cs typeface="Segoe UI" pitchFamily="34" charset="0"/>
              </a:rPr>
              <a:t>Batch AI</a:t>
            </a:r>
          </a:p>
        </p:txBody>
      </p:sp>
      <p:sp>
        <p:nvSpPr>
          <p:cNvPr id="52" name="Rectangle 51">
            <a:extLst>
              <a:ext uri="{FF2B5EF4-FFF2-40B4-BE49-F238E27FC236}">
                <a16:creationId xmlns:a16="http://schemas.microsoft.com/office/drawing/2014/main" id="{631E0C48-0A41-4DC1-81BA-4FD32F24D3E9}"/>
              </a:ext>
            </a:extLst>
          </p:cNvPr>
          <p:cNvSpPr/>
          <p:nvPr/>
        </p:nvSpPr>
        <p:spPr bwMode="auto">
          <a:xfrm>
            <a:off x="6452377" y="4558969"/>
            <a:ext cx="741664" cy="594599"/>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34" tIns="143387" rIns="179234" bIns="143387" numCol="1" spcCol="0" rtlCol="0" fromWordArt="0" anchor="ctr" anchorCtr="0" forceAA="0" compatLnSpc="1">
            <a:prstTxWarp prst="textNoShape">
              <a:avLst/>
            </a:prstTxWarp>
            <a:noAutofit/>
          </a:bodyPr>
          <a:lstStyle/>
          <a:p>
            <a:pPr algn="ctr" defTabSz="913751" fontAlgn="base">
              <a:lnSpc>
                <a:spcPct val="90000"/>
              </a:lnSpc>
              <a:spcBef>
                <a:spcPct val="0"/>
              </a:spcBef>
              <a:spcAft>
                <a:spcPct val="0"/>
              </a:spcAft>
              <a:defRPr/>
            </a:pPr>
            <a:r>
              <a:rPr lang="en-US" sz="1200" kern="0" dirty="0">
                <a:gradFill>
                  <a:gsLst>
                    <a:gs pos="0">
                      <a:srgbClr val="FFFFFF"/>
                    </a:gs>
                    <a:gs pos="100000">
                      <a:srgbClr val="FFFFFF"/>
                    </a:gs>
                  </a:gsLst>
                  <a:lin ang="5400000" scaled="0"/>
                </a:gradFill>
                <a:latin typeface="Segoe UI Semilight"/>
                <a:cs typeface="Segoe UI" pitchFamily="34" charset="0"/>
              </a:rPr>
              <a:t>ACS</a:t>
            </a:r>
          </a:p>
        </p:txBody>
      </p:sp>
      <p:sp>
        <p:nvSpPr>
          <p:cNvPr id="53" name="Rectangle 52">
            <a:extLst>
              <a:ext uri="{FF2B5EF4-FFF2-40B4-BE49-F238E27FC236}">
                <a16:creationId xmlns:a16="http://schemas.microsoft.com/office/drawing/2014/main" id="{F94A6350-1036-4A36-8309-CB7087A9DF70}"/>
              </a:ext>
            </a:extLst>
          </p:cNvPr>
          <p:cNvSpPr/>
          <p:nvPr/>
        </p:nvSpPr>
        <p:spPr bwMode="auto">
          <a:xfrm>
            <a:off x="285096" y="5290424"/>
            <a:ext cx="7704178" cy="594599"/>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34" tIns="143387" rIns="179234" bIns="143387" numCol="1" spcCol="0" rtlCol="0" fromWordArt="0" anchor="ctr" anchorCtr="0" forceAA="0" compatLnSpc="1">
            <a:prstTxWarp prst="textNoShape">
              <a:avLst/>
            </a:prstTxWarp>
            <a:noAutofit/>
          </a:bodyPr>
          <a:lstStyle/>
          <a:p>
            <a:pPr algn="ctr" defTabSz="913751" fontAlgn="base">
              <a:lnSpc>
                <a:spcPct val="90000"/>
              </a:lnSpc>
              <a:spcBef>
                <a:spcPct val="0"/>
              </a:spcBef>
              <a:spcAft>
                <a:spcPct val="0"/>
              </a:spcAft>
              <a:defRPr/>
            </a:pPr>
            <a:r>
              <a:rPr lang="en-US" sz="1400" kern="0" dirty="0">
                <a:gradFill>
                  <a:gsLst>
                    <a:gs pos="0">
                      <a:srgbClr val="FFFFFF"/>
                    </a:gs>
                    <a:gs pos="100000">
                      <a:srgbClr val="FFFFFF"/>
                    </a:gs>
                  </a:gsLst>
                  <a:lin ang="5400000" scaled="0"/>
                </a:gradFill>
                <a:latin typeface="Segoe UI Semilight"/>
                <a:cs typeface="Segoe UI" pitchFamily="34" charset="0"/>
              </a:rPr>
              <a:t>CPU, GPU, FPGA</a:t>
            </a:r>
          </a:p>
        </p:txBody>
      </p:sp>
      <p:sp>
        <p:nvSpPr>
          <p:cNvPr id="54" name="Rectangle 53">
            <a:extLst>
              <a:ext uri="{FF2B5EF4-FFF2-40B4-BE49-F238E27FC236}">
                <a16:creationId xmlns:a16="http://schemas.microsoft.com/office/drawing/2014/main" id="{27D763D7-902A-4FEB-9094-2E2F57A6E5E7}"/>
              </a:ext>
            </a:extLst>
          </p:cNvPr>
          <p:cNvSpPr/>
          <p:nvPr/>
        </p:nvSpPr>
        <p:spPr bwMode="auto">
          <a:xfrm>
            <a:off x="8296795" y="1463771"/>
            <a:ext cx="3343119" cy="4568446"/>
          </a:xfrm>
          <a:prstGeom prst="rect">
            <a:avLst/>
          </a:prstGeom>
          <a:solidFill>
            <a:srgbClr val="005AA1"/>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kern="0" dirty="0">
              <a:gradFill>
                <a:gsLst>
                  <a:gs pos="0">
                    <a:srgbClr val="FFFFFF"/>
                  </a:gs>
                  <a:gs pos="100000">
                    <a:srgbClr val="FFFFFF"/>
                  </a:gs>
                </a:gsLst>
                <a:lin ang="5400000" scaled="0"/>
              </a:gradFill>
              <a:latin typeface="Segoe UI Semilight"/>
              <a:cs typeface="Segoe UI" pitchFamily="34" charset="0"/>
            </a:endParaRPr>
          </a:p>
        </p:txBody>
      </p:sp>
      <p:sp>
        <p:nvSpPr>
          <p:cNvPr id="55" name="Rectangle 54">
            <a:extLst>
              <a:ext uri="{FF2B5EF4-FFF2-40B4-BE49-F238E27FC236}">
                <a16:creationId xmlns:a16="http://schemas.microsoft.com/office/drawing/2014/main" id="{60462018-639A-4D6C-99B1-3EF0664EEEE9}"/>
              </a:ext>
            </a:extLst>
          </p:cNvPr>
          <p:cNvSpPr/>
          <p:nvPr/>
        </p:nvSpPr>
        <p:spPr>
          <a:xfrm>
            <a:off x="8296795" y="1637436"/>
            <a:ext cx="3343120" cy="406208"/>
          </a:xfrm>
          <a:prstGeom prst="rect">
            <a:avLst/>
          </a:prstGeom>
        </p:spPr>
        <p:txBody>
          <a:bodyPr wrap="square">
            <a:spAutoFit/>
          </a:bodyPr>
          <a:lstStyle/>
          <a:p>
            <a:pPr algn="ctr" defTabSz="914049">
              <a:defRPr/>
            </a:pPr>
            <a:r>
              <a:rPr lang="en-US" sz="2000" kern="0" dirty="0">
                <a:gradFill>
                  <a:gsLst>
                    <a:gs pos="0">
                      <a:srgbClr val="0078D7">
                        <a:lumMod val="20000"/>
                        <a:lumOff val="80000"/>
                      </a:srgbClr>
                    </a:gs>
                    <a:gs pos="100000">
                      <a:srgbClr val="0078D7">
                        <a:lumMod val="20000"/>
                        <a:lumOff val="80000"/>
                      </a:srgbClr>
                    </a:gs>
                  </a:gsLst>
                  <a:lin ang="5400000" scaled="1"/>
                </a:gradFill>
                <a:latin typeface="Segoe UI Semibold" panose="020B0702040204020203" pitchFamily="34" charset="0"/>
                <a:cs typeface="Segoe UI Semibold" panose="020B0702040204020203" pitchFamily="34" charset="0"/>
              </a:rPr>
              <a:t>AI TOOLS</a:t>
            </a:r>
            <a:endParaRPr lang="en-US" sz="1600" kern="0" dirty="0">
              <a:solidFill>
                <a:sysClr val="windowText" lastClr="000000"/>
              </a:solidFill>
              <a:latin typeface="Segoe UI Semilight"/>
            </a:endParaRPr>
          </a:p>
        </p:txBody>
      </p:sp>
      <p:sp>
        <p:nvSpPr>
          <p:cNvPr id="57" name="Rectangle 56">
            <a:extLst>
              <a:ext uri="{FF2B5EF4-FFF2-40B4-BE49-F238E27FC236}">
                <a16:creationId xmlns:a16="http://schemas.microsoft.com/office/drawing/2014/main" id="{6CFDDDAF-80C5-4A42-89DC-C01D168858EC}"/>
              </a:ext>
            </a:extLst>
          </p:cNvPr>
          <p:cNvSpPr/>
          <p:nvPr/>
        </p:nvSpPr>
        <p:spPr bwMode="auto">
          <a:xfrm>
            <a:off x="8440657" y="3079352"/>
            <a:ext cx="1040368" cy="613954"/>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27" tIns="143387" rIns="91427" bIns="143387" numCol="1" spcCol="0" rtlCol="0" fromWordArt="0" anchor="ctr" anchorCtr="0" forceAA="0" compatLnSpc="1">
            <a:prstTxWarp prst="textNoShape">
              <a:avLst/>
            </a:prstTxWarp>
            <a:noAutofit/>
          </a:bodyPr>
          <a:lstStyle/>
          <a:p>
            <a:pPr algn="ctr" defTabSz="913751" fontAlgn="base">
              <a:lnSpc>
                <a:spcPct val="90000"/>
              </a:lnSpc>
              <a:spcBef>
                <a:spcPct val="0"/>
              </a:spcBef>
              <a:spcAft>
                <a:spcPct val="0"/>
              </a:spcAft>
              <a:defRPr/>
            </a:pPr>
            <a:r>
              <a:rPr lang="en-US" sz="1200" kern="0" dirty="0">
                <a:gradFill>
                  <a:gsLst>
                    <a:gs pos="0">
                      <a:srgbClr val="FFFFFF"/>
                    </a:gs>
                    <a:gs pos="100000">
                      <a:srgbClr val="FFFFFF"/>
                    </a:gs>
                  </a:gsLst>
                  <a:lin ang="5400000" scaled="0"/>
                </a:gradFill>
                <a:latin typeface="Segoe UI Semilight"/>
                <a:cs typeface="Segoe UI" pitchFamily="34" charset="0"/>
              </a:rPr>
              <a:t>VS Tools for Machine Learning</a:t>
            </a:r>
          </a:p>
        </p:txBody>
      </p:sp>
      <p:sp>
        <p:nvSpPr>
          <p:cNvPr id="58" name="Rectangle 57">
            <a:extLst>
              <a:ext uri="{FF2B5EF4-FFF2-40B4-BE49-F238E27FC236}">
                <a16:creationId xmlns:a16="http://schemas.microsoft.com/office/drawing/2014/main" id="{3EEA91BA-2FB9-4F8C-B73C-B50E4669CA3C}"/>
              </a:ext>
            </a:extLst>
          </p:cNvPr>
          <p:cNvSpPr/>
          <p:nvPr/>
        </p:nvSpPr>
        <p:spPr bwMode="auto">
          <a:xfrm>
            <a:off x="9571105" y="3078574"/>
            <a:ext cx="870546" cy="613954"/>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27" tIns="143387" rIns="91427" bIns="143387" numCol="1" spcCol="0" rtlCol="0" fromWordArt="0" anchor="ctr" anchorCtr="0" forceAA="0" compatLnSpc="1">
            <a:prstTxWarp prst="textNoShape">
              <a:avLst/>
            </a:prstTxWarp>
            <a:noAutofit/>
          </a:bodyPr>
          <a:lstStyle/>
          <a:p>
            <a:pPr algn="ctr" defTabSz="913751" fontAlgn="base">
              <a:lnSpc>
                <a:spcPct val="90000"/>
              </a:lnSpc>
              <a:spcBef>
                <a:spcPct val="0"/>
              </a:spcBef>
              <a:spcAft>
                <a:spcPct val="0"/>
              </a:spcAft>
              <a:defRPr/>
            </a:pPr>
            <a:r>
              <a:rPr lang="en-US" sz="1200" kern="0" dirty="0">
                <a:gradFill>
                  <a:gsLst>
                    <a:gs pos="0">
                      <a:srgbClr val="FFFFFF"/>
                    </a:gs>
                    <a:gs pos="100000">
                      <a:srgbClr val="FFFFFF"/>
                    </a:gs>
                  </a:gsLst>
                  <a:lin ang="5400000" scaled="0"/>
                </a:gradFill>
                <a:latin typeface="Segoe UI Semilight"/>
                <a:cs typeface="Segoe UI" pitchFamily="34" charset="0"/>
              </a:rPr>
              <a:t>Azure ML Studio</a:t>
            </a:r>
          </a:p>
        </p:txBody>
      </p:sp>
      <p:sp>
        <p:nvSpPr>
          <p:cNvPr id="60" name="Rectangle 59">
            <a:extLst>
              <a:ext uri="{FF2B5EF4-FFF2-40B4-BE49-F238E27FC236}">
                <a16:creationId xmlns:a16="http://schemas.microsoft.com/office/drawing/2014/main" id="{A7DAB6CA-19C8-42D3-B6ED-BD295868442D}"/>
              </a:ext>
            </a:extLst>
          </p:cNvPr>
          <p:cNvSpPr/>
          <p:nvPr/>
        </p:nvSpPr>
        <p:spPr bwMode="auto">
          <a:xfrm>
            <a:off x="8282761" y="2663503"/>
            <a:ext cx="3357154" cy="4150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algn="ctr" defTabSz="914016">
              <a:defRPr/>
            </a:pPr>
            <a:r>
              <a:rPr lang="en-US" sz="1400" kern="0" dirty="0">
                <a:gradFill>
                  <a:gsLst>
                    <a:gs pos="0">
                      <a:srgbClr val="0078D7">
                        <a:lumMod val="20000"/>
                        <a:lumOff val="80000"/>
                      </a:srgbClr>
                    </a:gs>
                    <a:gs pos="100000">
                      <a:srgbClr val="0078D7">
                        <a:lumMod val="20000"/>
                        <a:lumOff val="80000"/>
                      </a:srgbClr>
                    </a:gs>
                  </a:gsLst>
                  <a:lin ang="5400000" scaled="1"/>
                </a:gradFill>
                <a:latin typeface="Segoe UI Semibold" panose="020B0702040204020203" pitchFamily="34" charset="0"/>
                <a:cs typeface="Segoe UI Semibold" panose="020B0702040204020203" pitchFamily="34" charset="0"/>
              </a:rPr>
              <a:t>CODING &amp; MANAGEMENT TOOLS</a:t>
            </a:r>
            <a:endParaRPr lang="en-US" sz="11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endParaRPr>
          </a:p>
        </p:txBody>
      </p:sp>
      <p:sp>
        <p:nvSpPr>
          <p:cNvPr id="67" name="Rectangle 66">
            <a:extLst>
              <a:ext uri="{FF2B5EF4-FFF2-40B4-BE49-F238E27FC236}">
                <a16:creationId xmlns:a16="http://schemas.microsoft.com/office/drawing/2014/main" id="{47B6A9DD-887C-4C8C-80FA-4BDB3FC5A9F2}"/>
              </a:ext>
            </a:extLst>
          </p:cNvPr>
          <p:cNvSpPr/>
          <p:nvPr/>
        </p:nvSpPr>
        <p:spPr bwMode="auto">
          <a:xfrm>
            <a:off x="10521394" y="3078573"/>
            <a:ext cx="960624" cy="613954"/>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27" tIns="143387" rIns="91427" bIns="143387" numCol="1" spcCol="0" rtlCol="0" fromWordArt="0" anchor="ctr" anchorCtr="0" forceAA="0" compatLnSpc="1">
            <a:prstTxWarp prst="textNoShape">
              <a:avLst/>
            </a:prstTxWarp>
            <a:noAutofit/>
          </a:bodyPr>
          <a:lstStyle/>
          <a:p>
            <a:pPr algn="ctr" defTabSz="913751" fontAlgn="base">
              <a:lnSpc>
                <a:spcPct val="90000"/>
              </a:lnSpc>
              <a:spcBef>
                <a:spcPct val="0"/>
              </a:spcBef>
              <a:spcAft>
                <a:spcPct val="0"/>
              </a:spcAft>
              <a:defRPr/>
            </a:pPr>
            <a:r>
              <a:rPr lang="en-US" sz="1200" kern="0" dirty="0">
                <a:gradFill>
                  <a:gsLst>
                    <a:gs pos="0">
                      <a:srgbClr val="FFFFFF"/>
                    </a:gs>
                    <a:gs pos="100000">
                      <a:srgbClr val="FFFFFF"/>
                    </a:gs>
                  </a:gsLst>
                  <a:lin ang="5400000" scaled="0"/>
                </a:gradFill>
                <a:latin typeface="Segoe UI Semilight"/>
                <a:cs typeface="Segoe UI" pitchFamily="34" charset="0"/>
              </a:rPr>
              <a:t>Azure ML Workbench</a:t>
            </a:r>
          </a:p>
        </p:txBody>
      </p:sp>
      <p:sp>
        <p:nvSpPr>
          <p:cNvPr id="68" name="Rectangle 67">
            <a:extLst>
              <a:ext uri="{FF2B5EF4-FFF2-40B4-BE49-F238E27FC236}">
                <a16:creationId xmlns:a16="http://schemas.microsoft.com/office/drawing/2014/main" id="{FFF00953-E5D6-4AA5-AB32-D93DA5B7D8F1}"/>
              </a:ext>
            </a:extLst>
          </p:cNvPr>
          <p:cNvSpPr/>
          <p:nvPr/>
        </p:nvSpPr>
        <p:spPr bwMode="auto">
          <a:xfrm>
            <a:off x="8296794" y="4100038"/>
            <a:ext cx="3357154" cy="4150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algn="ctr" defTabSz="914016">
              <a:defRPr/>
            </a:pPr>
            <a:r>
              <a:rPr lang="en-US" sz="1400" kern="0" dirty="0">
                <a:gradFill>
                  <a:gsLst>
                    <a:gs pos="0">
                      <a:srgbClr val="0078D7">
                        <a:lumMod val="20000"/>
                        <a:lumOff val="80000"/>
                      </a:srgbClr>
                    </a:gs>
                    <a:gs pos="100000">
                      <a:srgbClr val="0078D7">
                        <a:lumMod val="20000"/>
                        <a:lumOff val="80000"/>
                      </a:srgbClr>
                    </a:gs>
                  </a:gsLst>
                  <a:lin ang="5400000" scaled="1"/>
                </a:gradFill>
                <a:latin typeface="Segoe UI Semibold" panose="020B0702040204020203" pitchFamily="34" charset="0"/>
                <a:cs typeface="Segoe UI Semibold" panose="020B0702040204020203" pitchFamily="34" charset="0"/>
              </a:rPr>
              <a:t>DEEP LEARNING FRAMEWORKS</a:t>
            </a:r>
            <a:endParaRPr lang="en-US" sz="11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endParaRPr>
          </a:p>
        </p:txBody>
      </p:sp>
      <p:sp>
        <p:nvSpPr>
          <p:cNvPr id="84" name="Rectangle 83">
            <a:extLst>
              <a:ext uri="{FF2B5EF4-FFF2-40B4-BE49-F238E27FC236}">
                <a16:creationId xmlns:a16="http://schemas.microsoft.com/office/drawing/2014/main" id="{D9C15379-E7A3-4871-A932-C4B1C7BE915C}"/>
              </a:ext>
            </a:extLst>
          </p:cNvPr>
          <p:cNvSpPr/>
          <p:nvPr/>
        </p:nvSpPr>
        <p:spPr bwMode="auto">
          <a:xfrm>
            <a:off x="8440657" y="4593116"/>
            <a:ext cx="960624" cy="613954"/>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27" tIns="143387" rIns="91427" bIns="143387" numCol="1" spcCol="0" rtlCol="0" fromWordArt="0" anchor="ctr" anchorCtr="0" forceAA="0" compatLnSpc="1">
            <a:prstTxWarp prst="textNoShape">
              <a:avLst/>
            </a:prstTxWarp>
            <a:noAutofit/>
          </a:bodyPr>
          <a:lstStyle/>
          <a:p>
            <a:pPr algn="ctr" defTabSz="913751" fontAlgn="base">
              <a:lnSpc>
                <a:spcPct val="90000"/>
              </a:lnSpc>
              <a:spcBef>
                <a:spcPct val="0"/>
              </a:spcBef>
              <a:spcAft>
                <a:spcPct val="0"/>
              </a:spcAft>
              <a:defRPr/>
            </a:pPr>
            <a:r>
              <a:rPr lang="en-US" sz="1200" kern="0" dirty="0">
                <a:gradFill>
                  <a:gsLst>
                    <a:gs pos="0">
                      <a:srgbClr val="FFFFFF"/>
                    </a:gs>
                    <a:gs pos="100000">
                      <a:srgbClr val="FFFFFF"/>
                    </a:gs>
                  </a:gsLst>
                  <a:lin ang="5400000" scaled="0"/>
                </a:gradFill>
                <a:latin typeface="Segoe UI Semilight"/>
                <a:cs typeface="Segoe UI" pitchFamily="34" charset="0"/>
              </a:rPr>
              <a:t>Cognitive Toolkit</a:t>
            </a:r>
          </a:p>
        </p:txBody>
      </p:sp>
      <p:sp>
        <p:nvSpPr>
          <p:cNvPr id="85" name="Rectangle 84">
            <a:extLst>
              <a:ext uri="{FF2B5EF4-FFF2-40B4-BE49-F238E27FC236}">
                <a16:creationId xmlns:a16="http://schemas.microsoft.com/office/drawing/2014/main" id="{C3CCA080-30EA-4A88-B164-4A106DD4E377}"/>
              </a:ext>
            </a:extLst>
          </p:cNvPr>
          <p:cNvSpPr/>
          <p:nvPr/>
        </p:nvSpPr>
        <p:spPr bwMode="auto">
          <a:xfrm>
            <a:off x="9481026" y="4599885"/>
            <a:ext cx="960624" cy="613954"/>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27" tIns="143387" rIns="91427" bIns="143387" numCol="1" spcCol="0" rtlCol="0" fromWordArt="0" anchor="ctr" anchorCtr="0" forceAA="0" compatLnSpc="1">
            <a:prstTxWarp prst="textNoShape">
              <a:avLst/>
            </a:prstTxWarp>
            <a:noAutofit/>
          </a:bodyPr>
          <a:lstStyle/>
          <a:p>
            <a:pPr algn="ctr" defTabSz="913751" fontAlgn="base">
              <a:lnSpc>
                <a:spcPct val="90000"/>
              </a:lnSpc>
              <a:spcBef>
                <a:spcPct val="0"/>
              </a:spcBef>
              <a:spcAft>
                <a:spcPct val="0"/>
              </a:spcAft>
              <a:defRPr/>
            </a:pPr>
            <a:r>
              <a:rPr lang="en-US" sz="1200" kern="0" dirty="0" err="1">
                <a:gradFill>
                  <a:gsLst>
                    <a:gs pos="0">
                      <a:srgbClr val="FFFFFF"/>
                    </a:gs>
                    <a:gs pos="100000">
                      <a:srgbClr val="FFFFFF"/>
                    </a:gs>
                  </a:gsLst>
                  <a:lin ang="5400000" scaled="0"/>
                </a:gradFill>
                <a:latin typeface="Segoe UI Semilight"/>
                <a:cs typeface="Segoe UI" pitchFamily="34" charset="0"/>
              </a:rPr>
              <a:t>TensorFlow</a:t>
            </a:r>
            <a:endParaRPr lang="en-US" sz="1200" kern="0" dirty="0">
              <a:gradFill>
                <a:gsLst>
                  <a:gs pos="0">
                    <a:srgbClr val="FFFFFF"/>
                  </a:gs>
                  <a:gs pos="100000">
                    <a:srgbClr val="FFFFFF"/>
                  </a:gs>
                </a:gsLst>
                <a:lin ang="5400000" scaled="0"/>
              </a:gradFill>
              <a:latin typeface="Segoe UI Semilight"/>
              <a:cs typeface="Segoe UI" pitchFamily="34" charset="0"/>
            </a:endParaRPr>
          </a:p>
        </p:txBody>
      </p:sp>
      <p:sp>
        <p:nvSpPr>
          <p:cNvPr id="88" name="Rectangle 87">
            <a:extLst>
              <a:ext uri="{FF2B5EF4-FFF2-40B4-BE49-F238E27FC236}">
                <a16:creationId xmlns:a16="http://schemas.microsoft.com/office/drawing/2014/main" id="{1BCB1636-C72D-4FF1-A38D-6BC878D5581A}"/>
              </a:ext>
            </a:extLst>
          </p:cNvPr>
          <p:cNvSpPr/>
          <p:nvPr/>
        </p:nvSpPr>
        <p:spPr bwMode="auto">
          <a:xfrm>
            <a:off x="10521394" y="4599884"/>
            <a:ext cx="960624" cy="613954"/>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27" tIns="143387" rIns="91427" bIns="143387" numCol="1" spcCol="0" rtlCol="0" fromWordArt="0" anchor="ctr" anchorCtr="0" forceAA="0" compatLnSpc="1">
            <a:prstTxWarp prst="textNoShape">
              <a:avLst/>
            </a:prstTxWarp>
            <a:noAutofit/>
          </a:bodyPr>
          <a:lstStyle/>
          <a:p>
            <a:pPr algn="ctr" defTabSz="913751" fontAlgn="base">
              <a:lnSpc>
                <a:spcPct val="90000"/>
              </a:lnSpc>
              <a:spcBef>
                <a:spcPct val="0"/>
              </a:spcBef>
              <a:spcAft>
                <a:spcPct val="0"/>
              </a:spcAft>
              <a:defRPr/>
            </a:pPr>
            <a:r>
              <a:rPr lang="en-US" sz="1200" kern="0" dirty="0">
                <a:gradFill>
                  <a:gsLst>
                    <a:gs pos="0">
                      <a:srgbClr val="FFFFFF"/>
                    </a:gs>
                    <a:gs pos="100000">
                      <a:srgbClr val="FFFFFF"/>
                    </a:gs>
                  </a:gsLst>
                  <a:lin ang="5400000" scaled="0"/>
                </a:gradFill>
                <a:latin typeface="Segoe UI Semilight"/>
                <a:cs typeface="Segoe UI" pitchFamily="34" charset="0"/>
              </a:rPr>
              <a:t>Caffe</a:t>
            </a:r>
          </a:p>
        </p:txBody>
      </p:sp>
      <p:sp>
        <p:nvSpPr>
          <p:cNvPr id="90" name="Rectangle 89">
            <a:extLst>
              <a:ext uri="{FF2B5EF4-FFF2-40B4-BE49-F238E27FC236}">
                <a16:creationId xmlns:a16="http://schemas.microsoft.com/office/drawing/2014/main" id="{ED583AF1-C98A-47CE-8E3E-830F964045D7}"/>
              </a:ext>
            </a:extLst>
          </p:cNvPr>
          <p:cNvSpPr/>
          <p:nvPr/>
        </p:nvSpPr>
        <p:spPr bwMode="auto">
          <a:xfrm>
            <a:off x="8440656" y="5313279"/>
            <a:ext cx="3089832" cy="257549"/>
          </a:xfrm>
          <a:prstGeom prst="rect">
            <a:avLst/>
          </a:prstGeom>
          <a:solidFill>
            <a:srgbClr val="005AA1"/>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27" tIns="143387" rIns="91427" bIns="143387" numCol="1" spcCol="0" rtlCol="0" fromWordArt="0" anchor="ctr" anchorCtr="0" forceAA="0" compatLnSpc="1">
            <a:prstTxWarp prst="textNoShape">
              <a:avLst/>
            </a:prstTxWarp>
            <a:noAutofit/>
          </a:bodyPr>
          <a:lstStyle/>
          <a:p>
            <a:pPr defTabSz="913751" fontAlgn="base">
              <a:lnSpc>
                <a:spcPct val="90000"/>
              </a:lnSpc>
              <a:spcBef>
                <a:spcPct val="0"/>
              </a:spcBef>
              <a:spcAft>
                <a:spcPct val="0"/>
              </a:spcAft>
              <a:defRPr/>
            </a:pPr>
            <a:r>
              <a:rPr lang="en-US" sz="1200" kern="0" dirty="0">
                <a:gradFill>
                  <a:gsLst>
                    <a:gs pos="0">
                      <a:srgbClr val="FFFFFF"/>
                    </a:gs>
                    <a:gs pos="100000">
                      <a:srgbClr val="FFFFFF"/>
                    </a:gs>
                  </a:gsLst>
                  <a:lin ang="5400000" scaled="0"/>
                </a:gradFill>
                <a:latin typeface="Segoe UI Semilight"/>
                <a:cs typeface="Segoe UI" pitchFamily="34" charset="0"/>
              </a:rPr>
              <a:t>Others (</a:t>
            </a:r>
            <a:r>
              <a:rPr lang="en-US" sz="1200" kern="0" dirty="0" err="1">
                <a:gradFill>
                  <a:gsLst>
                    <a:gs pos="0">
                      <a:srgbClr val="FFFFFF"/>
                    </a:gs>
                    <a:gs pos="100000">
                      <a:srgbClr val="FFFFFF"/>
                    </a:gs>
                  </a:gsLst>
                  <a:lin ang="5400000" scaled="0"/>
                </a:gradFill>
                <a:latin typeface="Segoe UI Semilight"/>
                <a:cs typeface="Segoe UI" pitchFamily="34" charset="0"/>
              </a:rPr>
              <a:t>Scikit</a:t>
            </a:r>
            <a:r>
              <a:rPr lang="en-US" sz="1200" kern="0" dirty="0">
                <a:gradFill>
                  <a:gsLst>
                    <a:gs pos="0">
                      <a:srgbClr val="FFFFFF"/>
                    </a:gs>
                    <a:gs pos="100000">
                      <a:srgbClr val="FFFFFF"/>
                    </a:gs>
                  </a:gsLst>
                  <a:lin ang="5400000" scaled="0"/>
                </a:gradFill>
                <a:latin typeface="Segoe UI Semilight"/>
                <a:cs typeface="Segoe UI" pitchFamily="34" charset="0"/>
              </a:rPr>
              <a:t>-learn, </a:t>
            </a:r>
            <a:r>
              <a:rPr lang="en-US" sz="1200" kern="0" dirty="0" err="1">
                <a:gradFill>
                  <a:gsLst>
                    <a:gs pos="0">
                      <a:srgbClr val="FFFFFF"/>
                    </a:gs>
                    <a:gs pos="100000">
                      <a:srgbClr val="FFFFFF"/>
                    </a:gs>
                  </a:gsLst>
                  <a:lin ang="5400000" scaled="0"/>
                </a:gradFill>
                <a:latin typeface="Segoe UI Semilight"/>
                <a:cs typeface="Segoe UI" pitchFamily="34" charset="0"/>
              </a:rPr>
              <a:t>MXNet</a:t>
            </a:r>
            <a:r>
              <a:rPr lang="en-US" sz="1200" kern="0" dirty="0">
                <a:gradFill>
                  <a:gsLst>
                    <a:gs pos="0">
                      <a:srgbClr val="FFFFFF"/>
                    </a:gs>
                    <a:gs pos="100000">
                      <a:srgbClr val="FFFFFF"/>
                    </a:gs>
                  </a:gsLst>
                  <a:lin ang="5400000" scaled="0"/>
                </a:gradFill>
                <a:latin typeface="Segoe UI Semilight"/>
                <a:cs typeface="Segoe UI" pitchFamily="34" charset="0"/>
              </a:rPr>
              <a:t>, </a:t>
            </a:r>
            <a:r>
              <a:rPr lang="en-US" sz="1200" kern="0" dirty="0" err="1">
                <a:gradFill>
                  <a:gsLst>
                    <a:gs pos="0">
                      <a:srgbClr val="FFFFFF"/>
                    </a:gs>
                    <a:gs pos="100000">
                      <a:srgbClr val="FFFFFF"/>
                    </a:gs>
                  </a:gsLst>
                  <a:lin ang="5400000" scaled="0"/>
                </a:gradFill>
                <a:latin typeface="Segoe UI Semilight"/>
                <a:cs typeface="Segoe UI" pitchFamily="34" charset="0"/>
              </a:rPr>
              <a:t>Keras</a:t>
            </a:r>
            <a:r>
              <a:rPr lang="en-US" sz="1200" kern="0" dirty="0">
                <a:gradFill>
                  <a:gsLst>
                    <a:gs pos="0">
                      <a:srgbClr val="FFFFFF"/>
                    </a:gs>
                    <a:gs pos="100000">
                      <a:srgbClr val="FFFFFF"/>
                    </a:gs>
                  </a:gsLst>
                  <a:lin ang="5400000" scaled="0"/>
                </a:gradFill>
                <a:latin typeface="Segoe UI Semilight"/>
                <a:cs typeface="Segoe UI" pitchFamily="34" charset="0"/>
              </a:rPr>
              <a:t>, Gluon…)</a:t>
            </a:r>
          </a:p>
        </p:txBody>
      </p:sp>
      <p:sp>
        <p:nvSpPr>
          <p:cNvPr id="101" name="Rectangle 100">
            <a:extLst>
              <a:ext uri="{FF2B5EF4-FFF2-40B4-BE49-F238E27FC236}">
                <a16:creationId xmlns:a16="http://schemas.microsoft.com/office/drawing/2014/main" id="{E0D91087-7A32-489E-A100-1A632E5EF377}"/>
              </a:ext>
            </a:extLst>
          </p:cNvPr>
          <p:cNvSpPr/>
          <p:nvPr/>
        </p:nvSpPr>
        <p:spPr bwMode="auto">
          <a:xfrm>
            <a:off x="308659" y="2164661"/>
            <a:ext cx="2084698" cy="4150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algn="ctr" defTabSz="914016">
              <a:defRPr/>
            </a:pPr>
            <a:r>
              <a:rPr lang="en-US" sz="1400" kern="0" dirty="0">
                <a:gradFill>
                  <a:gsLst>
                    <a:gs pos="0">
                      <a:srgbClr val="0078D7">
                        <a:lumMod val="20000"/>
                        <a:lumOff val="80000"/>
                      </a:srgbClr>
                    </a:gs>
                    <a:gs pos="100000">
                      <a:srgbClr val="0078D7">
                        <a:lumMod val="20000"/>
                        <a:lumOff val="80000"/>
                      </a:srgbClr>
                    </a:gs>
                  </a:gsLst>
                  <a:lin ang="5400000" scaled="1"/>
                </a:gradFill>
                <a:latin typeface="Segoe UI Semibold" panose="020B0702040204020203" pitchFamily="34" charset="0"/>
                <a:cs typeface="Segoe UI Semibold" panose="020B0702040204020203" pitchFamily="34" charset="0"/>
              </a:rPr>
              <a:t>CONVERSATIONAL AI</a:t>
            </a:r>
            <a:endParaRPr lang="en-US" sz="11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endParaRPr>
          </a:p>
        </p:txBody>
      </p:sp>
      <p:sp>
        <p:nvSpPr>
          <p:cNvPr id="102" name="Rectangle 101">
            <a:extLst>
              <a:ext uri="{FF2B5EF4-FFF2-40B4-BE49-F238E27FC236}">
                <a16:creationId xmlns:a16="http://schemas.microsoft.com/office/drawing/2014/main" id="{E32DEB8C-50FA-41C9-875F-AA9B14C9B5AA}"/>
              </a:ext>
            </a:extLst>
          </p:cNvPr>
          <p:cNvSpPr/>
          <p:nvPr/>
        </p:nvSpPr>
        <p:spPr bwMode="auto">
          <a:xfrm>
            <a:off x="2512575" y="2154233"/>
            <a:ext cx="2220287" cy="4150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algn="ctr" defTabSz="914016">
              <a:defRPr/>
            </a:pPr>
            <a:r>
              <a:rPr lang="en-US" sz="1400" kern="0" dirty="0">
                <a:gradFill>
                  <a:gsLst>
                    <a:gs pos="0">
                      <a:srgbClr val="0078D7">
                        <a:lumMod val="20000"/>
                        <a:lumOff val="80000"/>
                      </a:srgbClr>
                    </a:gs>
                    <a:gs pos="100000">
                      <a:srgbClr val="0078D7">
                        <a:lumMod val="20000"/>
                        <a:lumOff val="80000"/>
                      </a:srgbClr>
                    </a:gs>
                  </a:gsLst>
                  <a:lin ang="5400000" scaled="1"/>
                </a:gradFill>
                <a:latin typeface="Segoe UI Semibold" panose="020B0702040204020203" pitchFamily="34" charset="0"/>
                <a:cs typeface="Segoe UI Semibold" panose="020B0702040204020203" pitchFamily="34" charset="0"/>
              </a:rPr>
              <a:t>TRAINED SERVICES</a:t>
            </a:r>
            <a:endParaRPr lang="en-US" sz="11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endParaRPr>
          </a:p>
        </p:txBody>
      </p:sp>
      <p:sp>
        <p:nvSpPr>
          <p:cNvPr id="103" name="Rectangle 102">
            <a:extLst>
              <a:ext uri="{FF2B5EF4-FFF2-40B4-BE49-F238E27FC236}">
                <a16:creationId xmlns:a16="http://schemas.microsoft.com/office/drawing/2014/main" id="{9F94A66A-44C9-40CB-82F2-B022CF9A081D}"/>
              </a:ext>
            </a:extLst>
          </p:cNvPr>
          <p:cNvSpPr/>
          <p:nvPr/>
        </p:nvSpPr>
        <p:spPr bwMode="auto">
          <a:xfrm>
            <a:off x="2512576" y="2584375"/>
            <a:ext cx="2220287" cy="594599"/>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34" tIns="143387" rIns="179234" bIns="143387" numCol="1" spcCol="0" rtlCol="0" fromWordArt="0" anchor="ctr" anchorCtr="0" forceAA="0" compatLnSpc="1">
            <a:prstTxWarp prst="textNoShape">
              <a:avLst/>
            </a:prstTxWarp>
            <a:noAutofit/>
          </a:bodyPr>
          <a:lstStyle/>
          <a:p>
            <a:pPr algn="ctr" defTabSz="913751" fontAlgn="base">
              <a:lnSpc>
                <a:spcPct val="90000"/>
              </a:lnSpc>
              <a:spcBef>
                <a:spcPct val="0"/>
              </a:spcBef>
              <a:spcAft>
                <a:spcPct val="0"/>
              </a:spcAft>
              <a:defRPr/>
            </a:pPr>
            <a:r>
              <a:rPr lang="en-US" sz="1400" kern="0" dirty="0">
                <a:gradFill>
                  <a:gsLst>
                    <a:gs pos="0">
                      <a:srgbClr val="FFFFFF"/>
                    </a:gs>
                    <a:gs pos="100000">
                      <a:srgbClr val="FFFFFF"/>
                    </a:gs>
                  </a:gsLst>
                  <a:lin ang="5400000" scaled="0"/>
                </a:gradFill>
                <a:latin typeface="Segoe UI Semilight"/>
                <a:cs typeface="Segoe UI" pitchFamily="34" charset="0"/>
              </a:rPr>
              <a:t>Cognitive Services</a:t>
            </a:r>
          </a:p>
        </p:txBody>
      </p:sp>
      <p:sp>
        <p:nvSpPr>
          <p:cNvPr id="104" name="Rectangle 103">
            <a:extLst>
              <a:ext uri="{FF2B5EF4-FFF2-40B4-BE49-F238E27FC236}">
                <a16:creationId xmlns:a16="http://schemas.microsoft.com/office/drawing/2014/main" id="{2BA2C994-05B4-4BCB-980A-1345FA144247}"/>
              </a:ext>
            </a:extLst>
          </p:cNvPr>
          <p:cNvSpPr/>
          <p:nvPr/>
        </p:nvSpPr>
        <p:spPr bwMode="auto">
          <a:xfrm>
            <a:off x="7220789" y="4558969"/>
            <a:ext cx="752326" cy="594599"/>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34" tIns="143387" rIns="179234" bIns="143387" numCol="1" spcCol="0" rtlCol="0" fromWordArt="0" anchor="ctr" anchorCtr="0" forceAA="0" compatLnSpc="1">
            <a:prstTxWarp prst="textNoShape">
              <a:avLst/>
            </a:prstTxWarp>
            <a:noAutofit/>
          </a:bodyPr>
          <a:lstStyle/>
          <a:p>
            <a:pPr algn="ctr" defTabSz="913751" fontAlgn="base">
              <a:lnSpc>
                <a:spcPct val="90000"/>
              </a:lnSpc>
              <a:spcBef>
                <a:spcPct val="0"/>
              </a:spcBef>
              <a:spcAft>
                <a:spcPct val="0"/>
              </a:spcAft>
              <a:defRPr/>
            </a:pPr>
            <a:r>
              <a:rPr lang="en-US" sz="1200" kern="0" dirty="0">
                <a:gradFill>
                  <a:gsLst>
                    <a:gs pos="0">
                      <a:srgbClr val="FFFFFF"/>
                    </a:gs>
                    <a:gs pos="100000">
                      <a:srgbClr val="FFFFFF"/>
                    </a:gs>
                  </a:gsLst>
                  <a:lin ang="5400000" scaled="0"/>
                </a:gradFill>
                <a:latin typeface="Segoe UI Semilight"/>
                <a:cs typeface="Segoe UI" pitchFamily="34" charset="0"/>
              </a:rPr>
              <a:t>Edge</a:t>
            </a:r>
          </a:p>
        </p:txBody>
      </p:sp>
      <p:sp>
        <p:nvSpPr>
          <p:cNvPr id="43" name="Rectangle 42">
            <a:extLst>
              <a:ext uri="{FF2B5EF4-FFF2-40B4-BE49-F238E27FC236}">
                <a16:creationId xmlns:a16="http://schemas.microsoft.com/office/drawing/2014/main" id="{06792CE3-F25C-4330-BD2E-2F37C05E3DDA}"/>
              </a:ext>
            </a:extLst>
          </p:cNvPr>
          <p:cNvSpPr/>
          <p:nvPr/>
        </p:nvSpPr>
        <p:spPr bwMode="auto">
          <a:xfrm>
            <a:off x="8416421" y="3743049"/>
            <a:ext cx="3089832" cy="257549"/>
          </a:xfrm>
          <a:prstGeom prst="rect">
            <a:avLst/>
          </a:prstGeom>
          <a:solidFill>
            <a:srgbClr val="005AA1"/>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27" tIns="143387" rIns="91427" bIns="143387" numCol="1" spcCol="0" rtlCol="0" fromWordArt="0" anchor="ctr" anchorCtr="0" forceAA="0" compatLnSpc="1">
            <a:prstTxWarp prst="textNoShape">
              <a:avLst/>
            </a:prstTxWarp>
            <a:noAutofit/>
          </a:bodyPr>
          <a:lstStyle/>
          <a:p>
            <a:pPr defTabSz="913751" fontAlgn="base">
              <a:lnSpc>
                <a:spcPct val="90000"/>
              </a:lnSpc>
              <a:spcBef>
                <a:spcPct val="0"/>
              </a:spcBef>
              <a:spcAft>
                <a:spcPct val="0"/>
              </a:spcAft>
              <a:defRPr/>
            </a:pPr>
            <a:r>
              <a:rPr lang="en-US" sz="1200" kern="0" dirty="0">
                <a:gradFill>
                  <a:gsLst>
                    <a:gs pos="0">
                      <a:srgbClr val="FFFFFF"/>
                    </a:gs>
                    <a:gs pos="100000">
                      <a:srgbClr val="FFFFFF"/>
                    </a:gs>
                  </a:gsLst>
                  <a:lin ang="5400000" scaled="0"/>
                </a:gradFill>
                <a:latin typeface="Segoe UI Semilight"/>
                <a:cs typeface="Segoe UI" pitchFamily="34" charset="0"/>
              </a:rPr>
              <a:t>Others (</a:t>
            </a:r>
            <a:r>
              <a:rPr lang="en-US" sz="1200" kern="0" dirty="0" err="1">
                <a:gradFill>
                  <a:gsLst>
                    <a:gs pos="0">
                      <a:srgbClr val="FFFFFF"/>
                    </a:gs>
                    <a:gs pos="100000">
                      <a:srgbClr val="FFFFFF"/>
                    </a:gs>
                  </a:gsLst>
                  <a:lin ang="5400000" scaled="0"/>
                </a:gradFill>
                <a:latin typeface="Segoe UI Semilight"/>
                <a:cs typeface="Segoe UI" pitchFamily="34" charset="0"/>
              </a:rPr>
              <a:t>Pycharm</a:t>
            </a:r>
            <a:r>
              <a:rPr lang="en-US" sz="1200" kern="0" dirty="0">
                <a:gradFill>
                  <a:gsLst>
                    <a:gs pos="0">
                      <a:srgbClr val="FFFFFF"/>
                    </a:gs>
                    <a:gs pos="100000">
                      <a:srgbClr val="FFFFFF"/>
                    </a:gs>
                  </a:gsLst>
                  <a:lin ang="5400000" scaled="0"/>
                </a:gradFill>
                <a:latin typeface="Segoe UI Semilight"/>
                <a:cs typeface="Segoe UI" pitchFamily="34" charset="0"/>
              </a:rPr>
              <a:t>, </a:t>
            </a:r>
            <a:r>
              <a:rPr lang="en-US" sz="1200" kern="0" dirty="0" err="1">
                <a:gradFill>
                  <a:gsLst>
                    <a:gs pos="0">
                      <a:srgbClr val="FFFFFF"/>
                    </a:gs>
                    <a:gs pos="100000">
                      <a:srgbClr val="FFFFFF"/>
                    </a:gs>
                  </a:gsLst>
                  <a:lin ang="5400000" scaled="0"/>
                </a:gradFill>
                <a:latin typeface="Segoe UI Semilight"/>
                <a:cs typeface="Segoe UI" pitchFamily="34" charset="0"/>
              </a:rPr>
              <a:t>Jupyter</a:t>
            </a:r>
            <a:r>
              <a:rPr lang="en-US" sz="1200" kern="0" dirty="0">
                <a:gradFill>
                  <a:gsLst>
                    <a:gs pos="0">
                      <a:srgbClr val="FFFFFF"/>
                    </a:gs>
                    <a:gs pos="100000">
                      <a:srgbClr val="FFFFFF"/>
                    </a:gs>
                  </a:gsLst>
                  <a:lin ang="5400000" scaled="0"/>
                </a:gradFill>
                <a:latin typeface="Segoe UI Semilight"/>
                <a:cs typeface="Segoe UI" pitchFamily="34" charset="0"/>
              </a:rPr>
              <a:t> notebooks…)</a:t>
            </a:r>
          </a:p>
        </p:txBody>
      </p:sp>
      <p:sp>
        <p:nvSpPr>
          <p:cNvPr id="2" name="Rectangle 1"/>
          <p:cNvSpPr/>
          <p:nvPr/>
        </p:nvSpPr>
        <p:spPr>
          <a:xfrm>
            <a:off x="5977196" y="3247965"/>
            <a:ext cx="240772" cy="363946"/>
          </a:xfrm>
          <a:prstGeom prst="rect">
            <a:avLst/>
          </a:prstGeom>
        </p:spPr>
        <p:txBody>
          <a:bodyPr wrap="none">
            <a:spAutoFit/>
          </a:bodyPr>
          <a:lstStyle/>
          <a:p>
            <a:r>
              <a:rPr lang="en-US" sz="1765" dirty="0">
                <a:solidFill>
                  <a:srgbClr val="000000"/>
                </a:solidFill>
                <a:latin typeface="Times New Roman" panose="02020603050405020304" pitchFamily="18" charset="0"/>
              </a:rPr>
              <a:t> </a:t>
            </a:r>
            <a:endParaRPr lang="en-US" sz="1765" dirty="0"/>
          </a:p>
        </p:txBody>
      </p:sp>
      <p:sp>
        <p:nvSpPr>
          <p:cNvPr id="3" name="Rectangle 2"/>
          <p:cNvSpPr/>
          <p:nvPr/>
        </p:nvSpPr>
        <p:spPr>
          <a:xfrm>
            <a:off x="5307645" y="2663503"/>
            <a:ext cx="2096932" cy="415070"/>
          </a:xfrm>
          <a:prstGeom prst="rect">
            <a:avLst/>
          </a:prstGeom>
          <a:noFill/>
          <a:ln w="25400">
            <a:solidFill>
              <a:srgbClr val="C00000"/>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Rectangle 4"/>
          <p:cNvSpPr/>
          <p:nvPr/>
        </p:nvSpPr>
        <p:spPr>
          <a:xfrm>
            <a:off x="4970761" y="4695753"/>
            <a:ext cx="584391" cy="336885"/>
          </a:xfrm>
          <a:prstGeom prst="rect">
            <a:avLst/>
          </a:prstGeom>
          <a:noFill/>
          <a:ln w="25400">
            <a:solidFill>
              <a:srgbClr val="C00000"/>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Rectangle 5"/>
          <p:cNvSpPr/>
          <p:nvPr/>
        </p:nvSpPr>
        <p:spPr>
          <a:xfrm>
            <a:off x="9659639" y="3178974"/>
            <a:ext cx="715020" cy="432937"/>
          </a:xfrm>
          <a:prstGeom prst="rect">
            <a:avLst/>
          </a:prstGeom>
          <a:noFill/>
          <a:ln w="25400">
            <a:solidFill>
              <a:srgbClr val="C00000"/>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63738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Propensity Model Architecture</a:t>
            </a:r>
            <a:endParaRPr lang="en-US" dirty="0">
              <a:cs typeface="Segoe UI Light"/>
            </a:endParaRPr>
          </a:p>
        </p:txBody>
      </p:sp>
      <p:sp>
        <p:nvSpPr>
          <p:cNvPr id="4" name="Footer Placeholder 3"/>
          <p:cNvSpPr>
            <a:spLocks noGrp="1"/>
          </p:cNvSpPr>
          <p:nvPr>
            <p:ph type="ftr" sz="quarter" idx="3"/>
          </p:nvPr>
        </p:nvSpPr>
        <p:spPr/>
        <p:txBody>
          <a:bodyPr/>
          <a:lstStyle/>
          <a:p>
            <a:r>
              <a:rPr lang="en-US"/>
              <a:t>Confidential</a:t>
            </a:r>
          </a:p>
        </p:txBody>
      </p:sp>
      <p:sp>
        <p:nvSpPr>
          <p:cNvPr id="6" name="Slide Number Placeholder 5"/>
          <p:cNvSpPr>
            <a:spLocks noGrp="1"/>
          </p:cNvSpPr>
          <p:nvPr>
            <p:ph type="sldNum" sz="quarter" idx="4"/>
          </p:nvPr>
        </p:nvSpPr>
        <p:spPr/>
        <p:txBody>
          <a:bodyPr/>
          <a:lstStyle/>
          <a:p>
            <a:pPr defTabSz="914363"/>
            <a:fld id="{727B4C2D-45E2-4621-8491-2995EB46A674}" type="slidenum">
              <a:rPr lang="en-US" smtClean="0"/>
              <a:pPr defTabSz="914363"/>
              <a:t>28</a:t>
            </a:fld>
            <a:endParaRPr lang="en-US"/>
          </a:p>
        </p:txBody>
      </p:sp>
      <p:pic>
        <p:nvPicPr>
          <p:cNvPr id="5" name="Picture 4"/>
          <p:cNvPicPr>
            <a:picLocks noChangeAspect="1"/>
          </p:cNvPicPr>
          <p:nvPr/>
        </p:nvPicPr>
        <p:blipFill rotWithShape="1">
          <a:blip r:embed="rId3"/>
          <a:srcRect b="3131"/>
          <a:stretch/>
        </p:blipFill>
        <p:spPr>
          <a:xfrm>
            <a:off x="712177" y="1017111"/>
            <a:ext cx="10056144" cy="2454483"/>
          </a:xfrm>
          <a:prstGeom prst="rect">
            <a:avLst/>
          </a:prstGeom>
        </p:spPr>
      </p:pic>
      <p:sp>
        <p:nvSpPr>
          <p:cNvPr id="7" name="TextBox 6"/>
          <p:cNvSpPr txBox="1"/>
          <p:nvPr/>
        </p:nvSpPr>
        <p:spPr>
          <a:xfrm>
            <a:off x="931985" y="3754316"/>
            <a:ext cx="10673861" cy="2585323"/>
          </a:xfrm>
          <a:prstGeom prst="rect">
            <a:avLst/>
          </a:prstGeom>
          <a:noFill/>
        </p:spPr>
        <p:txBody>
          <a:bodyPr wrap="square" lIns="0" tIns="0" rIns="0" bIns="0" rtlCol="0">
            <a:spAutoFit/>
          </a:bodyPr>
          <a:lstStyle/>
          <a:p>
            <a:r>
              <a:rPr lang="en-US" sz="2400" spc="-70" dirty="0" smtClean="0">
                <a:solidFill>
                  <a:srgbClr val="0070C0"/>
                </a:solidFill>
              </a:rPr>
              <a:t>We will use:</a:t>
            </a:r>
          </a:p>
          <a:p>
            <a:pPr marL="342900" indent="-342900">
              <a:buFont typeface="Arial" panose="020B0604020202020204" pitchFamily="34" charset="0"/>
              <a:buChar char="•"/>
            </a:pPr>
            <a:r>
              <a:rPr lang="en-US" sz="2400" spc="-70" dirty="0" smtClean="0">
                <a:solidFill>
                  <a:srgbClr val="0070C0"/>
                </a:solidFill>
              </a:rPr>
              <a:t>Azure Data Catalog</a:t>
            </a:r>
          </a:p>
          <a:p>
            <a:pPr marL="342900" indent="-342900">
              <a:buFont typeface="Arial" panose="020B0604020202020204" pitchFamily="34" charset="0"/>
              <a:buChar char="•"/>
            </a:pPr>
            <a:r>
              <a:rPr lang="en-US" sz="2400" spc="-70" dirty="0" smtClean="0">
                <a:solidFill>
                  <a:srgbClr val="0070C0"/>
                </a:solidFill>
              </a:rPr>
              <a:t>Azure Data Factory to retrieve on-premises data</a:t>
            </a:r>
          </a:p>
          <a:p>
            <a:pPr marL="342900" indent="-342900">
              <a:buFont typeface="Arial" panose="020B0604020202020204" pitchFamily="34" charset="0"/>
              <a:buChar char="•"/>
            </a:pPr>
            <a:r>
              <a:rPr lang="en-US" sz="2400" spc="-70" dirty="0" smtClean="0">
                <a:solidFill>
                  <a:srgbClr val="0070C0"/>
                </a:solidFill>
              </a:rPr>
              <a:t>Store the data on Azure Storage Blob</a:t>
            </a:r>
          </a:p>
          <a:p>
            <a:pPr marL="342900" indent="-342900">
              <a:buFont typeface="Arial" panose="020B0604020202020204" pitchFamily="34" charset="0"/>
              <a:buChar char="•"/>
            </a:pPr>
            <a:r>
              <a:rPr lang="en-US" sz="2400" spc="-70" dirty="0" smtClean="0">
                <a:solidFill>
                  <a:srgbClr val="0070C0"/>
                </a:solidFill>
              </a:rPr>
              <a:t>Ingest data from Azure Blob into </a:t>
            </a:r>
            <a:r>
              <a:rPr lang="en-US" sz="2400" spc="-70" dirty="0" err="1" smtClean="0">
                <a:solidFill>
                  <a:srgbClr val="0070C0"/>
                </a:solidFill>
              </a:rPr>
              <a:t>AzureML</a:t>
            </a:r>
            <a:endParaRPr lang="en-US" sz="2400" spc="-70" dirty="0" smtClean="0">
              <a:solidFill>
                <a:srgbClr val="0070C0"/>
              </a:solidFill>
            </a:endParaRPr>
          </a:p>
          <a:p>
            <a:pPr marL="342900" indent="-342900">
              <a:buFont typeface="Arial" panose="020B0604020202020204" pitchFamily="34" charset="0"/>
              <a:buChar char="•"/>
            </a:pPr>
            <a:r>
              <a:rPr lang="en-US" sz="2400" spc="-70" dirty="0" smtClean="0">
                <a:solidFill>
                  <a:srgbClr val="0070C0"/>
                </a:solidFill>
              </a:rPr>
              <a:t>Create a predictive model and operationalize it through an API</a:t>
            </a:r>
          </a:p>
          <a:p>
            <a:pPr marL="342900" indent="-342900">
              <a:buFont typeface="Arial" panose="020B0604020202020204" pitchFamily="34" charset="0"/>
              <a:buChar char="•"/>
            </a:pPr>
            <a:r>
              <a:rPr lang="en-US" sz="2400" spc="-70" dirty="0" smtClean="0">
                <a:solidFill>
                  <a:srgbClr val="0070C0"/>
                </a:solidFill>
              </a:rPr>
              <a:t>Consume the API in Excel and Power BI</a:t>
            </a:r>
          </a:p>
        </p:txBody>
      </p:sp>
    </p:spTree>
    <p:extLst>
      <p:ext uri="{BB962C8B-B14F-4D97-AF65-F5344CB8AC3E}">
        <p14:creationId xmlns:p14="http://schemas.microsoft.com/office/powerpoint/2010/main" val="2041398319"/>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43199" y="163107"/>
            <a:ext cx="2856523" cy="1218795"/>
          </a:xfrm>
        </p:spPr>
        <p:txBody>
          <a:bodyPr/>
          <a:lstStyle/>
          <a:p>
            <a:r>
              <a:rPr lang="en-US" dirty="0" smtClean="0">
                <a:latin typeface="Segoe UI Light"/>
                <a:cs typeface="Segoe UI Light"/>
              </a:rPr>
              <a:t>DEMO</a:t>
            </a:r>
            <a:endParaRPr lang="en-US" sz="6600" dirty="0">
              <a:latin typeface="Segoe UI Light"/>
              <a:cs typeface="Segoe UI Light"/>
            </a:endParaRPr>
          </a:p>
        </p:txBody>
      </p:sp>
      <p:sp>
        <p:nvSpPr>
          <p:cNvPr id="5" name="TextBox 4"/>
          <p:cNvSpPr txBox="1"/>
          <p:nvPr/>
        </p:nvSpPr>
        <p:spPr>
          <a:xfrm>
            <a:off x="378071" y="2444261"/>
            <a:ext cx="11306907" cy="3724096"/>
          </a:xfrm>
          <a:prstGeom prst="rect">
            <a:avLst/>
          </a:prstGeom>
          <a:noFill/>
        </p:spPr>
        <p:txBody>
          <a:bodyPr wrap="square" lIns="0" tIns="0" rIns="0" bIns="0" rtlCol="0">
            <a:spAutoFit/>
          </a:bodyPr>
          <a:lstStyle/>
          <a:p>
            <a:r>
              <a:rPr lang="en-US" sz="1600" spc="-70" dirty="0">
                <a:gradFill>
                  <a:gsLst>
                    <a:gs pos="2917">
                      <a:schemeClr val="bg2"/>
                    </a:gs>
                    <a:gs pos="95000">
                      <a:schemeClr val="bg2"/>
                    </a:gs>
                  </a:gsLst>
                  <a:lin ang="5400000" scaled="0"/>
                </a:gradFill>
              </a:rPr>
              <a:t>Summary</a:t>
            </a:r>
          </a:p>
          <a:p>
            <a:endParaRPr lang="en-US" sz="1000" spc="-70" dirty="0">
              <a:gradFill>
                <a:gsLst>
                  <a:gs pos="2917">
                    <a:schemeClr val="bg2"/>
                  </a:gs>
                  <a:gs pos="95000">
                    <a:schemeClr val="bg2"/>
                  </a:gs>
                </a:gsLst>
                <a:lin ang="5400000" scaled="0"/>
              </a:gradFill>
            </a:endParaRPr>
          </a:p>
          <a:p>
            <a:r>
              <a:rPr lang="en-US" sz="1600" spc="-70" dirty="0">
                <a:gradFill>
                  <a:gsLst>
                    <a:gs pos="2917">
                      <a:schemeClr val="bg2"/>
                    </a:gs>
                    <a:gs pos="95000">
                      <a:schemeClr val="bg2"/>
                    </a:gs>
                  </a:gsLst>
                  <a:lin ang="5400000" scaled="0"/>
                </a:gradFill>
              </a:rPr>
              <a:t>This is a buyer propensity model that predicts which customers are most likely to buy bikes. This is a good example of a customer targeting model that is widely used in Marketing.  It uses 2 binary classification algorithms namely Logistic Regression and Boosted Decision Trees. </a:t>
            </a:r>
          </a:p>
          <a:p>
            <a:endParaRPr lang="en-US" sz="1000" spc="-70" dirty="0">
              <a:gradFill>
                <a:gsLst>
                  <a:gs pos="2917">
                    <a:schemeClr val="bg2"/>
                  </a:gs>
                  <a:gs pos="95000">
                    <a:schemeClr val="bg2"/>
                  </a:gs>
                </a:gsLst>
                <a:lin ang="5400000" scaled="0"/>
              </a:gradFill>
            </a:endParaRPr>
          </a:p>
          <a:p>
            <a:r>
              <a:rPr lang="en-US" sz="1600" spc="-70" dirty="0">
                <a:gradFill>
                  <a:gsLst>
                    <a:gs pos="2917">
                      <a:schemeClr val="bg2"/>
                    </a:gs>
                    <a:gs pos="95000">
                      <a:schemeClr val="bg2"/>
                    </a:gs>
                  </a:gsLst>
                  <a:lin ang="5400000" scaled="0"/>
                </a:gradFill>
              </a:rPr>
              <a:t>**Inputs:**</a:t>
            </a:r>
          </a:p>
          <a:p>
            <a:endParaRPr lang="en-US" sz="1000" spc="-70" dirty="0">
              <a:gradFill>
                <a:gsLst>
                  <a:gs pos="2917">
                    <a:schemeClr val="bg2"/>
                  </a:gs>
                  <a:gs pos="95000">
                    <a:schemeClr val="bg2"/>
                  </a:gs>
                </a:gsLst>
                <a:lin ang="5400000" scaled="0"/>
              </a:gradFill>
            </a:endParaRPr>
          </a:p>
          <a:p>
            <a:r>
              <a:rPr lang="en-US" sz="1600" spc="-70" dirty="0">
                <a:gradFill>
                  <a:gsLst>
                    <a:gs pos="2917">
                      <a:schemeClr val="bg2"/>
                    </a:gs>
                    <a:gs pos="95000">
                      <a:schemeClr val="bg2"/>
                    </a:gs>
                  </a:gsLst>
                  <a:lin ang="5400000" scaled="0"/>
                </a:gradFill>
              </a:rPr>
              <a:t>The input data is the </a:t>
            </a:r>
            <a:r>
              <a:rPr lang="en-US" sz="1600" spc="-70" dirty="0" err="1">
                <a:gradFill>
                  <a:gsLst>
                    <a:gs pos="2917">
                      <a:schemeClr val="bg2"/>
                    </a:gs>
                    <a:gs pos="95000">
                      <a:schemeClr val="bg2"/>
                    </a:gs>
                  </a:gsLst>
                  <a:lin ang="5400000" scaled="0"/>
                </a:gradFill>
              </a:rPr>
              <a:t>BikeBuyer</a:t>
            </a:r>
            <a:r>
              <a:rPr lang="en-US" sz="1600" spc="-70" dirty="0">
                <a:gradFill>
                  <a:gsLst>
                    <a:gs pos="2917">
                      <a:schemeClr val="bg2"/>
                    </a:gs>
                    <a:gs pos="95000">
                      <a:schemeClr val="bg2"/>
                    </a:gs>
                  </a:gsLst>
                  <a:lin ang="5400000" scaled="0"/>
                </a:gradFill>
              </a:rPr>
              <a:t> dataset that has historical sales data on a set of fictitious customers. This data includes demographic variables such as marital status, gender, yearly income, number of children, occupation, age, etc. Other input variables include home ownership status, number of cars, and commute distance.</a:t>
            </a:r>
          </a:p>
          <a:p>
            <a:endParaRPr lang="en-US" sz="1000" spc="-70" dirty="0">
              <a:gradFill>
                <a:gsLst>
                  <a:gs pos="2917">
                    <a:schemeClr val="bg2"/>
                  </a:gs>
                  <a:gs pos="95000">
                    <a:schemeClr val="bg2"/>
                  </a:gs>
                </a:gsLst>
                <a:lin ang="5400000" scaled="0"/>
              </a:gradFill>
            </a:endParaRPr>
          </a:p>
          <a:p>
            <a:r>
              <a:rPr lang="en-US" sz="1600" spc="-70" dirty="0">
                <a:gradFill>
                  <a:gsLst>
                    <a:gs pos="2917">
                      <a:schemeClr val="bg2"/>
                    </a:gs>
                    <a:gs pos="95000">
                      <a:schemeClr val="bg2"/>
                    </a:gs>
                  </a:gsLst>
                  <a:lin ang="5400000" scaled="0"/>
                </a:gradFill>
              </a:rPr>
              <a:t>**Outputs:**</a:t>
            </a:r>
          </a:p>
          <a:p>
            <a:endParaRPr lang="en-US" sz="1050" spc="-70" dirty="0">
              <a:gradFill>
                <a:gsLst>
                  <a:gs pos="2917">
                    <a:schemeClr val="bg2"/>
                  </a:gs>
                  <a:gs pos="95000">
                    <a:schemeClr val="bg2"/>
                  </a:gs>
                </a:gsLst>
                <a:lin ang="5400000" scaled="0"/>
              </a:gradFill>
            </a:endParaRPr>
          </a:p>
          <a:p>
            <a:r>
              <a:rPr lang="en-US" sz="1600" spc="-70" dirty="0">
                <a:gradFill>
                  <a:gsLst>
                    <a:gs pos="2917">
                      <a:schemeClr val="bg2"/>
                    </a:gs>
                    <a:gs pos="95000">
                      <a:schemeClr val="bg2"/>
                    </a:gs>
                  </a:gsLst>
                  <a:lin ang="5400000" scaled="0"/>
                </a:gradFill>
              </a:rPr>
              <a:t>The training data has one output - a single binary variable showing whether the customer bought a bike or not.  The output of the model is the probability of purchase.  So for a given customer the model shows the probability that the given customer will buy a bike.</a:t>
            </a:r>
          </a:p>
          <a:p>
            <a:endParaRPr lang="en-US" sz="2400" spc="-70" dirty="0" smtClean="0">
              <a:gradFill>
                <a:gsLst>
                  <a:gs pos="2917">
                    <a:schemeClr val="bg2"/>
                  </a:gs>
                  <a:gs pos="95000">
                    <a:schemeClr val="bg2"/>
                  </a:gs>
                </a:gsLst>
                <a:lin ang="5400000" scaled="0"/>
              </a:gradFill>
            </a:endParaRPr>
          </a:p>
        </p:txBody>
      </p:sp>
    </p:spTree>
    <p:extLst>
      <p:ext uri="{BB962C8B-B14F-4D97-AF65-F5344CB8AC3E}">
        <p14:creationId xmlns:p14="http://schemas.microsoft.com/office/powerpoint/2010/main" val="1524690877"/>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519248" y="1447799"/>
            <a:ext cx="11151917" cy="4862870"/>
          </a:xfrm>
        </p:spPr>
        <p:txBody>
          <a:bodyPr/>
          <a:lstStyle/>
          <a:p>
            <a:pPr marL="571500" indent="-571500">
              <a:buFont typeface="Arial" panose="020B0604020202020204" pitchFamily="34" charset="0"/>
              <a:buChar char="•"/>
            </a:pPr>
            <a:r>
              <a:rPr lang="en-US" dirty="0" smtClean="0"/>
              <a:t>What’s This About?</a:t>
            </a:r>
          </a:p>
          <a:p>
            <a:pPr marL="571500" indent="-571500">
              <a:buFont typeface="Arial" panose="020B0604020202020204" pitchFamily="34" charset="0"/>
              <a:buChar char="•"/>
            </a:pPr>
            <a:r>
              <a:rPr lang="en-US" dirty="0" smtClean="0"/>
              <a:t>Why Now?</a:t>
            </a:r>
          </a:p>
          <a:p>
            <a:pPr marL="571500" indent="-571500">
              <a:buFont typeface="Arial" panose="020B0604020202020204" pitchFamily="34" charset="0"/>
              <a:buChar char="•"/>
            </a:pPr>
            <a:r>
              <a:rPr lang="en-US" dirty="0" smtClean="0"/>
              <a:t>Why Microsoft?</a:t>
            </a:r>
          </a:p>
          <a:p>
            <a:pPr marL="571500" indent="-571500">
              <a:buFont typeface="Arial" panose="020B0604020202020204" pitchFamily="34" charset="0"/>
              <a:buChar char="•"/>
            </a:pPr>
            <a:r>
              <a:rPr lang="en-US" dirty="0" smtClean="0"/>
              <a:t>Example  - Customer Selection</a:t>
            </a:r>
          </a:p>
          <a:p>
            <a:pPr marL="571500" indent="-571500">
              <a:buFont typeface="Arial" panose="020B0604020202020204" pitchFamily="34" charset="0"/>
              <a:buChar char="•"/>
            </a:pPr>
            <a:r>
              <a:rPr lang="en-US" dirty="0" smtClean="0"/>
              <a:t>Take-</a:t>
            </a:r>
            <a:r>
              <a:rPr lang="en-US" dirty="0" err="1" smtClean="0"/>
              <a:t>Aways</a:t>
            </a:r>
            <a:endParaRPr lang="en-US" dirty="0" smtClean="0"/>
          </a:p>
          <a:p>
            <a:pPr marL="571500" indent="-571500">
              <a:buFont typeface="Arial" panose="020B0604020202020204" pitchFamily="34" charset="0"/>
              <a:buChar char="•"/>
            </a:pPr>
            <a:endParaRPr lang="en-US" dirty="0"/>
          </a:p>
        </p:txBody>
      </p:sp>
      <p:sp>
        <p:nvSpPr>
          <p:cNvPr id="2" name="Title 1"/>
          <p:cNvSpPr>
            <a:spLocks noGrp="1"/>
          </p:cNvSpPr>
          <p:nvPr>
            <p:ph type="title"/>
          </p:nvPr>
        </p:nvSpPr>
        <p:spPr/>
        <p:txBody>
          <a:bodyPr/>
          <a:lstStyle/>
          <a:p>
            <a:r>
              <a:rPr lang="en-US" sz="4400" dirty="0" smtClean="0"/>
              <a:t>Discussion</a:t>
            </a:r>
            <a:endParaRPr lang="en-US" dirty="0">
              <a:cs typeface="Segoe UI Light"/>
            </a:endParaRPr>
          </a:p>
        </p:txBody>
      </p:sp>
      <p:sp>
        <p:nvSpPr>
          <p:cNvPr id="4" name="Footer Placeholder 3"/>
          <p:cNvSpPr>
            <a:spLocks noGrp="1"/>
          </p:cNvSpPr>
          <p:nvPr>
            <p:ph type="ftr" sz="quarter" idx="3"/>
          </p:nvPr>
        </p:nvSpPr>
        <p:spPr/>
        <p:txBody>
          <a:bodyPr/>
          <a:lstStyle/>
          <a:p>
            <a:r>
              <a:rPr lang="en-US"/>
              <a:t>Confidential</a:t>
            </a:r>
          </a:p>
        </p:txBody>
      </p:sp>
      <p:sp>
        <p:nvSpPr>
          <p:cNvPr id="6" name="Slide Number Placeholder 5"/>
          <p:cNvSpPr>
            <a:spLocks noGrp="1"/>
          </p:cNvSpPr>
          <p:nvPr>
            <p:ph type="sldNum" sz="quarter" idx="4"/>
          </p:nvPr>
        </p:nvSpPr>
        <p:spPr/>
        <p:txBody>
          <a:bodyPr/>
          <a:lstStyle/>
          <a:p>
            <a:pPr defTabSz="914363"/>
            <a:fld id="{727B4C2D-45E2-4621-8491-2995EB46A674}" type="slidenum">
              <a:rPr lang="en-US" smtClean="0"/>
              <a:pPr defTabSz="914363"/>
              <a:t>3</a:t>
            </a:fld>
            <a:endParaRPr lang="en-US"/>
          </a:p>
        </p:txBody>
      </p:sp>
    </p:spTree>
    <p:extLst>
      <p:ext uri="{BB962C8B-B14F-4D97-AF65-F5344CB8AC3E}">
        <p14:creationId xmlns:p14="http://schemas.microsoft.com/office/powerpoint/2010/main" val="3471866594"/>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Setup</a:t>
            </a:r>
            <a:endParaRPr lang="en-US" dirty="0"/>
          </a:p>
        </p:txBody>
      </p:sp>
      <p:sp>
        <p:nvSpPr>
          <p:cNvPr id="3" name="Text Placeholder 2"/>
          <p:cNvSpPr>
            <a:spLocks noGrp="1"/>
          </p:cNvSpPr>
          <p:nvPr>
            <p:ph type="body" sz="quarter" idx="12"/>
          </p:nvPr>
        </p:nvSpPr>
        <p:spPr/>
        <p:txBody>
          <a:bodyPr/>
          <a:lstStyle/>
          <a:p>
            <a:r>
              <a:rPr lang="en-US" dirty="0" smtClean="0"/>
              <a:t>Propensity Model</a:t>
            </a:r>
            <a:endParaRPr lang="en-US" dirty="0"/>
          </a:p>
        </p:txBody>
      </p:sp>
    </p:spTree>
    <p:extLst>
      <p:ext uri="{BB962C8B-B14F-4D97-AF65-F5344CB8AC3E}">
        <p14:creationId xmlns:p14="http://schemas.microsoft.com/office/powerpoint/2010/main" val="3178661984"/>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8" y="1447799"/>
            <a:ext cx="11151917" cy="2923877"/>
          </a:xfrm>
        </p:spPr>
        <p:txBody>
          <a:bodyPr/>
          <a:lstStyle/>
          <a:p>
            <a:pPr marL="742950" indent="-742950">
              <a:buFont typeface="+mj-lt"/>
              <a:buAutoNum type="arabicPeriod"/>
            </a:pPr>
            <a:r>
              <a:rPr lang="en-US" dirty="0" smtClean="0"/>
              <a:t>Start DSVM on Azure DI Subscription</a:t>
            </a:r>
          </a:p>
          <a:p>
            <a:pPr marL="742950" lvl="1" indent="-742950">
              <a:buFont typeface="+mj-lt"/>
              <a:buAutoNum type="arabicPeriod"/>
            </a:pPr>
            <a:r>
              <a:rPr lang="en-US" dirty="0" smtClean="0"/>
              <a:t>Check to see if Integration Runtime is working (shortcut on desktop)</a:t>
            </a:r>
          </a:p>
          <a:p>
            <a:pPr marL="742950" lvl="1" indent="-742950">
              <a:buFont typeface="+mj-lt"/>
              <a:buAutoNum type="arabicPeriod"/>
            </a:pPr>
            <a:r>
              <a:rPr lang="en-US" dirty="0" smtClean="0"/>
              <a:t>Public IP:  </a:t>
            </a:r>
            <a:r>
              <a:rPr lang="en-US" dirty="0"/>
              <a:t>40.76.18.186</a:t>
            </a:r>
            <a:endParaRPr lang="en-US" dirty="0" smtClean="0"/>
          </a:p>
          <a:p>
            <a:pPr marL="742950" indent="-742950">
              <a:buFont typeface="+mj-lt"/>
              <a:buAutoNum type="arabicPeriod"/>
            </a:pPr>
            <a:r>
              <a:rPr lang="en-US" dirty="0" smtClean="0"/>
              <a:t>Using the </a:t>
            </a:r>
            <a:r>
              <a:rPr lang="en-US" dirty="0" smtClean="0">
                <a:hlinkClick r:id="rId3"/>
              </a:rPr>
              <a:t>Azure Portal</a:t>
            </a:r>
            <a:r>
              <a:rPr lang="en-US" dirty="0" smtClean="0"/>
              <a:t>, ensure </a:t>
            </a:r>
            <a:r>
              <a:rPr lang="en-US" dirty="0" smtClean="0">
                <a:hlinkClick r:id="rId4"/>
              </a:rPr>
              <a:t>czwADF1</a:t>
            </a:r>
            <a:r>
              <a:rPr lang="en-US" dirty="0" smtClean="0"/>
              <a:t> Pipeline is working</a:t>
            </a:r>
            <a:endParaRPr lang="en-US" dirty="0"/>
          </a:p>
        </p:txBody>
      </p:sp>
      <p:sp>
        <p:nvSpPr>
          <p:cNvPr id="2" name="Title 1"/>
          <p:cNvSpPr>
            <a:spLocks noGrp="1"/>
          </p:cNvSpPr>
          <p:nvPr>
            <p:ph type="title"/>
          </p:nvPr>
        </p:nvSpPr>
        <p:spPr/>
        <p:txBody>
          <a:bodyPr/>
          <a:lstStyle/>
          <a:p>
            <a:r>
              <a:rPr lang="en-US" dirty="0" smtClean="0"/>
              <a:t>Setup/Prep Requirements</a:t>
            </a:r>
            <a:endParaRPr lang="en-US" dirty="0"/>
          </a:p>
        </p:txBody>
      </p:sp>
      <p:sp>
        <p:nvSpPr>
          <p:cNvPr id="3" name="Footer Placeholder 2"/>
          <p:cNvSpPr>
            <a:spLocks noGrp="1"/>
          </p:cNvSpPr>
          <p:nvPr>
            <p:ph type="ftr" sz="quarter" idx="3"/>
          </p:nvPr>
        </p:nvSpPr>
        <p:spPr/>
        <p:txBody>
          <a:bodyPr/>
          <a:lstStyle/>
          <a:p>
            <a:r>
              <a:rPr lang="en-US" smtClean="0"/>
              <a:t>Confidential</a:t>
            </a:r>
            <a:endParaRPr lang="en-US"/>
          </a:p>
        </p:txBody>
      </p:sp>
      <p:sp>
        <p:nvSpPr>
          <p:cNvPr id="4" name="Slide Number Placeholder 3"/>
          <p:cNvSpPr>
            <a:spLocks noGrp="1"/>
          </p:cNvSpPr>
          <p:nvPr>
            <p:ph type="sldNum" sz="quarter" idx="4"/>
          </p:nvPr>
        </p:nvSpPr>
        <p:spPr/>
        <p:txBody>
          <a:bodyPr/>
          <a:lstStyle/>
          <a:p>
            <a:pPr defTabSz="914363"/>
            <a:fld id="{727B4C2D-45E2-4621-8491-2995EB46A674}" type="slidenum">
              <a:rPr lang="en-US" smtClean="0"/>
              <a:pPr defTabSz="914363"/>
              <a:t>31</a:t>
            </a:fld>
            <a:endParaRPr lang="en-US"/>
          </a:p>
        </p:txBody>
      </p:sp>
    </p:spTree>
    <p:extLst>
      <p:ext uri="{BB962C8B-B14F-4D97-AF65-F5344CB8AC3E}">
        <p14:creationId xmlns:p14="http://schemas.microsoft.com/office/powerpoint/2010/main" val="1429454901"/>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9248" y="879239"/>
            <a:ext cx="11151917" cy="2985433"/>
          </a:xfrm>
        </p:spPr>
        <p:txBody>
          <a:bodyPr/>
          <a:lstStyle/>
          <a:p>
            <a:pPr marL="742950" indent="-742950">
              <a:buFont typeface="+mj-lt"/>
              <a:buAutoNum type="arabicPeriod"/>
            </a:pPr>
            <a:r>
              <a:rPr lang="en-US" sz="2800" dirty="0" smtClean="0"/>
              <a:t>Search for interesting data in data catalog</a:t>
            </a:r>
          </a:p>
          <a:p>
            <a:pPr marL="742950" lvl="1" indent="-742950">
              <a:buFont typeface="+mj-lt"/>
              <a:buAutoNum type="arabicPeriod"/>
            </a:pPr>
            <a:r>
              <a:rPr lang="en-US" sz="1400" dirty="0" smtClean="0"/>
              <a:t>Open </a:t>
            </a:r>
            <a:r>
              <a:rPr lang="en-US" sz="1400" dirty="0" smtClean="0">
                <a:hlinkClick r:id="rId3"/>
              </a:rPr>
              <a:t>Azure Data catalog </a:t>
            </a:r>
            <a:r>
              <a:rPr lang="en-US" sz="1400" dirty="0" smtClean="0"/>
              <a:t>app on laptop and search for </a:t>
            </a:r>
            <a:r>
              <a:rPr lang="en-US" sz="1400" i="1" dirty="0"/>
              <a:t>bike</a:t>
            </a:r>
            <a:br>
              <a:rPr lang="en-US" sz="1400" i="1" dirty="0"/>
            </a:br>
            <a:r>
              <a:rPr lang="en-US" sz="1400" i="1" dirty="0">
                <a:hlinkClick r:id="rId4"/>
              </a:rPr>
              <a:t>https://use-su1.azuredatacatalog.com/#/</a:t>
            </a:r>
            <a:r>
              <a:rPr lang="en-US" sz="1400" i="1" dirty="0" smtClean="0">
                <a:hlinkClick r:id="rId4"/>
              </a:rPr>
              <a:t>home</a:t>
            </a:r>
            <a:r>
              <a:rPr lang="en-US" sz="1400" i="1" dirty="0" smtClean="0"/>
              <a:t> </a:t>
            </a:r>
          </a:p>
          <a:p>
            <a:pPr marL="974725" lvl="2" indent="-742950">
              <a:buFont typeface="+mj-lt"/>
              <a:buAutoNum type="arabicPeriod"/>
            </a:pPr>
            <a:r>
              <a:rPr lang="en-US" sz="1400" i="1" dirty="0" smtClean="0"/>
              <a:t>Show the columns in the CSV</a:t>
            </a:r>
          </a:p>
          <a:p>
            <a:pPr marL="974725" lvl="2" indent="-742950">
              <a:buFont typeface="+mj-lt"/>
              <a:buAutoNum type="arabicPeriod"/>
            </a:pPr>
            <a:r>
              <a:rPr lang="en-US" sz="1400" i="1" dirty="0" smtClean="0"/>
              <a:t>Note that </a:t>
            </a:r>
            <a:r>
              <a:rPr lang="en-US" sz="1400" i="1" dirty="0" err="1" smtClean="0"/>
              <a:t>cweaver@valorem</a:t>
            </a:r>
            <a:r>
              <a:rPr lang="en-US" sz="1400" i="1" dirty="0" smtClean="0"/>
              <a:t> is the person to contact for access</a:t>
            </a:r>
          </a:p>
          <a:p>
            <a:pPr marL="742950" lvl="1" indent="-742950">
              <a:buFont typeface="+mj-lt"/>
              <a:buAutoNum type="arabicPeriod"/>
            </a:pPr>
            <a:r>
              <a:rPr lang="en-US" sz="1400" i="1" dirty="0" smtClean="0"/>
              <a:t>Go to Azure portal and open Blob storage</a:t>
            </a:r>
          </a:p>
          <a:p>
            <a:pPr marL="974725" lvl="2" indent="-742950">
              <a:buFont typeface="+mj-lt"/>
              <a:buAutoNum type="arabicPeriod"/>
            </a:pPr>
            <a:r>
              <a:rPr lang="en-US" sz="1400" i="1" dirty="0" smtClean="0"/>
              <a:t>Note that the data could be downloaded by the Download link or the URL</a:t>
            </a:r>
          </a:p>
          <a:p>
            <a:pPr marL="742950" lvl="1" indent="-742950">
              <a:buFont typeface="+mj-lt"/>
              <a:buAutoNum type="arabicPeriod"/>
            </a:pPr>
            <a:r>
              <a:rPr lang="en-US" sz="1400" i="1" dirty="0" smtClean="0"/>
              <a:t>Introduce Data Factory to show how the data gets into Blob (recall the data comes from the DSVM VM, not the laptop!)</a:t>
            </a:r>
          </a:p>
          <a:p>
            <a:pPr marL="974725" lvl="2" indent="-742950">
              <a:buFont typeface="+mj-lt"/>
              <a:buAutoNum type="arabicPeriod"/>
            </a:pPr>
            <a:r>
              <a:rPr lang="en-US" sz="1400" i="1" dirty="0" smtClean="0"/>
              <a:t>Recall the VM must be running (verify the Integration Runtime is enabled)</a:t>
            </a:r>
          </a:p>
          <a:p>
            <a:pPr marL="974725" lvl="2" indent="-742950">
              <a:buFont typeface="+mj-lt"/>
              <a:buAutoNum type="arabicPeriod"/>
            </a:pPr>
            <a:r>
              <a:rPr lang="en-US" sz="1400" i="1" dirty="0" smtClean="0"/>
              <a:t>Data is in the </a:t>
            </a:r>
            <a:r>
              <a:rPr lang="en-US" sz="1400" i="1" dirty="0" err="1" smtClean="0"/>
              <a:t>czwdemo</a:t>
            </a:r>
            <a:r>
              <a:rPr lang="en-US" sz="1400" i="1" dirty="0" smtClean="0"/>
              <a:t> container</a:t>
            </a:r>
          </a:p>
        </p:txBody>
      </p:sp>
      <p:sp>
        <p:nvSpPr>
          <p:cNvPr id="3" name="Title 2"/>
          <p:cNvSpPr>
            <a:spLocks noGrp="1"/>
          </p:cNvSpPr>
          <p:nvPr>
            <p:ph type="title"/>
          </p:nvPr>
        </p:nvSpPr>
        <p:spPr>
          <a:xfrm>
            <a:off x="508000" y="299804"/>
            <a:ext cx="11176000" cy="571147"/>
          </a:xfrm>
        </p:spPr>
        <p:txBody>
          <a:bodyPr/>
          <a:lstStyle/>
          <a:p>
            <a:r>
              <a:rPr lang="en-US" sz="3600" dirty="0" smtClean="0"/>
              <a:t>Demo – Detailed Steps</a:t>
            </a:r>
            <a:endParaRPr lang="en-US" sz="3600" dirty="0"/>
          </a:p>
        </p:txBody>
      </p:sp>
      <p:sp>
        <p:nvSpPr>
          <p:cNvPr id="4" name="Footer Placeholder 3"/>
          <p:cNvSpPr>
            <a:spLocks noGrp="1"/>
          </p:cNvSpPr>
          <p:nvPr>
            <p:ph type="ftr" sz="quarter" idx="3"/>
          </p:nvPr>
        </p:nvSpPr>
        <p:spPr/>
        <p:txBody>
          <a:bodyPr/>
          <a:lstStyle/>
          <a:p>
            <a:r>
              <a:rPr lang="en-US" dirty="0" smtClean="0"/>
              <a:t>Confidential</a:t>
            </a:r>
            <a:endParaRPr lang="en-US" dirty="0"/>
          </a:p>
        </p:txBody>
      </p:sp>
      <p:sp>
        <p:nvSpPr>
          <p:cNvPr id="5" name="Slide Number Placeholder 4"/>
          <p:cNvSpPr>
            <a:spLocks noGrp="1"/>
          </p:cNvSpPr>
          <p:nvPr>
            <p:ph type="sldNum" sz="quarter" idx="4"/>
          </p:nvPr>
        </p:nvSpPr>
        <p:spPr/>
        <p:txBody>
          <a:bodyPr/>
          <a:lstStyle/>
          <a:p>
            <a:pPr defTabSz="914363"/>
            <a:fld id="{727B4C2D-45E2-4621-8491-2995EB46A674}" type="slidenum">
              <a:rPr lang="en-US" smtClean="0"/>
              <a:pPr defTabSz="914363"/>
              <a:t>32</a:t>
            </a:fld>
            <a:endParaRPr lang="en-US"/>
          </a:p>
        </p:txBody>
      </p:sp>
      <p:sp>
        <p:nvSpPr>
          <p:cNvPr id="6" name="TextBox 5"/>
          <p:cNvSpPr txBox="1"/>
          <p:nvPr/>
        </p:nvSpPr>
        <p:spPr>
          <a:xfrm>
            <a:off x="519248" y="4158762"/>
            <a:ext cx="10304083" cy="369332"/>
          </a:xfrm>
          <a:prstGeom prst="rect">
            <a:avLst/>
          </a:prstGeom>
          <a:noFill/>
        </p:spPr>
        <p:txBody>
          <a:bodyPr wrap="square" lIns="0" tIns="0" rIns="0" bIns="0" rtlCol="0">
            <a:spAutoFit/>
          </a:bodyPr>
          <a:lstStyle/>
          <a:p>
            <a:r>
              <a:rPr lang="en-US" sz="2400" spc="-70" dirty="0" smtClean="0">
                <a:solidFill>
                  <a:srgbClr val="0077EE"/>
                </a:solidFill>
              </a:rPr>
              <a:t>DSVM should be running.  Make sure Integration Runtime is status </a:t>
            </a:r>
            <a:r>
              <a:rPr lang="en-US" sz="2400" spc="-70" dirty="0" smtClean="0">
                <a:solidFill>
                  <a:srgbClr val="00B050"/>
                </a:solidFill>
              </a:rPr>
              <a:t>green</a:t>
            </a:r>
          </a:p>
        </p:txBody>
      </p:sp>
    </p:spTree>
    <p:extLst>
      <p:ext uri="{BB962C8B-B14F-4D97-AF65-F5344CB8AC3E}">
        <p14:creationId xmlns:p14="http://schemas.microsoft.com/office/powerpoint/2010/main" val="3768901653"/>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9248" y="1447799"/>
            <a:ext cx="11151917" cy="5986254"/>
          </a:xfrm>
        </p:spPr>
        <p:txBody>
          <a:bodyPr/>
          <a:lstStyle/>
          <a:p>
            <a:pPr marL="742950" indent="-742950">
              <a:buFont typeface="+mj-lt"/>
              <a:buAutoNum type="arabicPeriod" startAt="2"/>
            </a:pPr>
            <a:r>
              <a:rPr lang="en-US" sz="2800" i="1" dirty="0"/>
              <a:t>Open </a:t>
            </a:r>
            <a:r>
              <a:rPr lang="en-US" sz="2800" i="1" dirty="0" err="1">
                <a:hlinkClick r:id="rId3"/>
              </a:rPr>
              <a:t>AzureML</a:t>
            </a:r>
            <a:r>
              <a:rPr lang="en-US" sz="2800" i="1" dirty="0">
                <a:hlinkClick r:id="rId3"/>
              </a:rPr>
              <a:t> </a:t>
            </a:r>
            <a:r>
              <a:rPr lang="en-US" sz="2800" i="1" dirty="0" smtClean="0">
                <a:hlinkClick r:id="rId3"/>
              </a:rPr>
              <a:t>Studio</a:t>
            </a:r>
            <a:r>
              <a:rPr lang="en-US" sz="2800" i="1" dirty="0"/>
              <a:t/>
            </a:r>
            <a:br>
              <a:rPr lang="en-US" sz="2800" i="1" dirty="0"/>
            </a:br>
            <a:r>
              <a:rPr lang="en-US" sz="1400" i="1" dirty="0">
                <a:hlinkClick r:id="rId3"/>
              </a:rPr>
              <a:t>https://studio.azureml.net</a:t>
            </a:r>
            <a:r>
              <a:rPr lang="en-US" sz="1400" i="1" dirty="0" smtClean="0">
                <a:hlinkClick r:id="rId3"/>
              </a:rPr>
              <a:t>/</a:t>
            </a:r>
            <a:r>
              <a:rPr lang="en-US" sz="2800" i="1" dirty="0" smtClean="0"/>
              <a:t> </a:t>
            </a:r>
            <a:endParaRPr lang="en-US" sz="2800" i="1" dirty="0"/>
          </a:p>
          <a:p>
            <a:pPr marL="742950" lvl="1" indent="-742950">
              <a:buFont typeface="+mj-lt"/>
              <a:buAutoNum type="arabicPeriod"/>
            </a:pPr>
            <a:r>
              <a:rPr lang="en-US" sz="1400" i="1" dirty="0"/>
              <a:t>Open Buyer Propensity Model-US</a:t>
            </a:r>
          </a:p>
          <a:p>
            <a:pPr marL="974725" lvl="2" indent="-742950">
              <a:buFont typeface="+mj-lt"/>
              <a:buAutoNum type="arabicPeriod"/>
            </a:pPr>
            <a:r>
              <a:rPr lang="en-US" sz="1400" i="1" dirty="0"/>
              <a:t>Note that the data is retrieved directly from the Azure Blob storage</a:t>
            </a:r>
          </a:p>
          <a:p>
            <a:pPr marL="974725" lvl="2" indent="-742950">
              <a:buFont typeface="+mj-lt"/>
              <a:buAutoNum type="arabicPeriod"/>
            </a:pPr>
            <a:r>
              <a:rPr lang="en-US" sz="1400" i="1" dirty="0"/>
              <a:t>Briefly review the </a:t>
            </a:r>
            <a:r>
              <a:rPr lang="en-US" sz="1400" i="1" dirty="0" err="1"/>
              <a:t>AzureML</a:t>
            </a:r>
            <a:r>
              <a:rPr lang="en-US" sz="1400" i="1" dirty="0"/>
              <a:t> Model – visualize the performance</a:t>
            </a:r>
          </a:p>
          <a:p>
            <a:pPr marL="974725" lvl="2" indent="-742950">
              <a:buFont typeface="+mj-lt"/>
              <a:buAutoNum type="arabicPeriod"/>
            </a:pPr>
            <a:r>
              <a:rPr lang="en-US" sz="1400" i="1" dirty="0"/>
              <a:t>Show Predictive Experiment tab</a:t>
            </a:r>
          </a:p>
          <a:p>
            <a:pPr marL="1200150" lvl="3" indent="-742950">
              <a:buFont typeface="+mj-lt"/>
              <a:buAutoNum type="arabicPeriod"/>
            </a:pPr>
            <a:r>
              <a:rPr lang="en-US" sz="1400" i="1" dirty="0"/>
              <a:t>Mention it is created automatically.  Only mod was the selection of output variables</a:t>
            </a:r>
          </a:p>
          <a:p>
            <a:pPr marL="974725" lvl="2" indent="-742950">
              <a:buFont typeface="+mj-lt"/>
              <a:buAutoNum type="arabicPeriod"/>
            </a:pPr>
            <a:r>
              <a:rPr lang="en-US" sz="1400" i="1" dirty="0"/>
              <a:t>Go to Web Services and select Buyer Propensity Model – US [predictive </a:t>
            </a:r>
            <a:r>
              <a:rPr lang="en-US" sz="1400" i="1" dirty="0" err="1"/>
              <a:t>exp</a:t>
            </a:r>
            <a:r>
              <a:rPr lang="en-US" sz="1400" i="1" dirty="0"/>
              <a:t>]</a:t>
            </a:r>
          </a:p>
          <a:p>
            <a:pPr marL="1200150" lvl="3" indent="-742950">
              <a:buFont typeface="+mj-lt"/>
              <a:buAutoNum type="arabicPeriod"/>
            </a:pPr>
            <a:r>
              <a:rPr lang="en-US" sz="1400" i="1" dirty="0"/>
              <a:t>Show the Test Button but do not execute (just to save time)</a:t>
            </a:r>
          </a:p>
          <a:p>
            <a:pPr marL="1200150" lvl="3" indent="-742950">
              <a:buFont typeface="+mj-lt"/>
              <a:buAutoNum type="arabicPeriod"/>
            </a:pPr>
            <a:r>
              <a:rPr lang="en-US" sz="1400" i="1" dirty="0"/>
              <a:t>Open the Excel 2013 or Later </a:t>
            </a:r>
            <a:r>
              <a:rPr lang="en-US" sz="1400" i="1" dirty="0" smtClean="0"/>
              <a:t>link (enable editing when prompted)</a:t>
            </a:r>
            <a:endParaRPr lang="en-US" sz="1400" i="1" dirty="0"/>
          </a:p>
          <a:p>
            <a:pPr marL="1436688" lvl="4" indent="-742950">
              <a:buFont typeface="+mj-lt"/>
              <a:buAutoNum type="arabicPeriod"/>
            </a:pPr>
            <a:r>
              <a:rPr lang="en-US" sz="1400" i="1" dirty="0"/>
              <a:t>Use Sample Data.  Select N1 as Output (ensure Include headers is selected</a:t>
            </a:r>
            <a:r>
              <a:rPr lang="en-US" sz="1400" i="1" dirty="0" smtClean="0"/>
              <a:t>)</a:t>
            </a:r>
          </a:p>
          <a:p>
            <a:pPr marL="1436688" lvl="4" indent="-742950">
              <a:buFont typeface="+mj-lt"/>
              <a:buAutoNum type="arabicPeriod"/>
            </a:pPr>
            <a:r>
              <a:rPr lang="en-US" sz="1400" i="1" dirty="0" smtClean="0"/>
              <a:t>Go to Azure Blob </a:t>
            </a:r>
            <a:r>
              <a:rPr lang="en-US" sz="1400" i="1" dirty="0" err="1" smtClean="0"/>
              <a:t>czwdemo</a:t>
            </a:r>
            <a:r>
              <a:rPr lang="en-US" sz="1400" i="1" dirty="0" smtClean="0"/>
              <a:t> and download BikeBuyerRandomTestData.csv.</a:t>
            </a:r>
          </a:p>
          <a:p>
            <a:pPr marL="1436688" lvl="4" indent="-742950">
              <a:buFont typeface="+mj-lt"/>
              <a:buAutoNum type="arabicPeriod"/>
            </a:pPr>
            <a:r>
              <a:rPr lang="en-US" sz="1400" i="1" dirty="0" smtClean="0"/>
              <a:t>Copy the random data into the Excel Algorithm file and run the prediction (note, Excel seems to hang – give it a minute – it’ll free up!)  Move to PBI</a:t>
            </a:r>
          </a:p>
          <a:p>
            <a:endParaRPr lang="en-US" sz="3400" i="1" dirty="0"/>
          </a:p>
          <a:p>
            <a:endParaRPr lang="en-US" dirty="0"/>
          </a:p>
        </p:txBody>
      </p:sp>
      <p:sp>
        <p:nvSpPr>
          <p:cNvPr id="3" name="Title 2"/>
          <p:cNvSpPr>
            <a:spLocks noGrp="1"/>
          </p:cNvSpPr>
          <p:nvPr>
            <p:ph type="title"/>
          </p:nvPr>
        </p:nvSpPr>
        <p:spPr/>
        <p:txBody>
          <a:bodyPr/>
          <a:lstStyle/>
          <a:p>
            <a:r>
              <a:rPr lang="en-US" sz="3600" dirty="0"/>
              <a:t>Demo – Detailed </a:t>
            </a:r>
            <a:r>
              <a:rPr lang="en-US" sz="3600" dirty="0" smtClean="0"/>
              <a:t>Steps, Cont’d</a:t>
            </a:r>
            <a:endParaRPr lang="en-US" sz="3600" dirty="0"/>
          </a:p>
        </p:txBody>
      </p:sp>
      <p:sp>
        <p:nvSpPr>
          <p:cNvPr id="4" name="Footer Placeholder 3"/>
          <p:cNvSpPr>
            <a:spLocks noGrp="1"/>
          </p:cNvSpPr>
          <p:nvPr>
            <p:ph type="ftr" sz="quarter" idx="3"/>
          </p:nvPr>
        </p:nvSpPr>
        <p:spPr/>
        <p:txBody>
          <a:bodyPr/>
          <a:lstStyle/>
          <a:p>
            <a:r>
              <a:rPr lang="en-US" smtClean="0"/>
              <a:t>Confidential</a:t>
            </a:r>
            <a:endParaRPr lang="en-US"/>
          </a:p>
        </p:txBody>
      </p:sp>
      <p:sp>
        <p:nvSpPr>
          <p:cNvPr id="5" name="Slide Number Placeholder 4"/>
          <p:cNvSpPr>
            <a:spLocks noGrp="1"/>
          </p:cNvSpPr>
          <p:nvPr>
            <p:ph type="sldNum" sz="quarter" idx="4"/>
          </p:nvPr>
        </p:nvSpPr>
        <p:spPr/>
        <p:txBody>
          <a:bodyPr/>
          <a:lstStyle/>
          <a:p>
            <a:pPr defTabSz="914363"/>
            <a:fld id="{727B4C2D-45E2-4621-8491-2995EB46A674}" type="slidenum">
              <a:rPr lang="en-US" smtClean="0"/>
              <a:pPr defTabSz="914363"/>
              <a:t>33</a:t>
            </a:fld>
            <a:endParaRPr lang="en-US"/>
          </a:p>
        </p:txBody>
      </p:sp>
    </p:spTree>
    <p:extLst>
      <p:ext uri="{BB962C8B-B14F-4D97-AF65-F5344CB8AC3E}">
        <p14:creationId xmlns:p14="http://schemas.microsoft.com/office/powerpoint/2010/main" val="1356409361"/>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9248" y="1447799"/>
            <a:ext cx="11151917" cy="2385268"/>
          </a:xfrm>
        </p:spPr>
        <p:txBody>
          <a:bodyPr/>
          <a:lstStyle/>
          <a:p>
            <a:pPr marL="742950" indent="-742950">
              <a:buFont typeface="+mj-lt"/>
              <a:buAutoNum type="arabicPeriod" startAt="3"/>
            </a:pPr>
            <a:r>
              <a:rPr lang="en-US" dirty="0" smtClean="0"/>
              <a:t>Open </a:t>
            </a:r>
            <a:r>
              <a:rPr lang="en-US" dirty="0" err="1" smtClean="0"/>
              <a:t>BikeBuyer</a:t>
            </a:r>
            <a:r>
              <a:rPr lang="en-US" dirty="0" smtClean="0"/>
              <a:t> PBI File</a:t>
            </a:r>
          </a:p>
          <a:p>
            <a:pPr marL="742950" lvl="1" indent="-742950">
              <a:buFont typeface="+mj-lt"/>
              <a:buAutoNum type="arabicPeriod"/>
            </a:pPr>
            <a:r>
              <a:rPr lang="en-US" dirty="0" smtClean="0"/>
              <a:t>Highlight the data on the dashboard where the scored probabilities from the Excel file are illustrated</a:t>
            </a:r>
          </a:p>
          <a:p>
            <a:pPr marL="742950" lvl="1" indent="-742950">
              <a:buFont typeface="+mj-lt"/>
              <a:buAutoNum type="arabicPeriod"/>
            </a:pPr>
            <a:r>
              <a:rPr lang="en-US" dirty="0" smtClean="0"/>
              <a:t>Note the fields are the same that we saw throughout the demo</a:t>
            </a:r>
          </a:p>
          <a:p>
            <a:pPr marL="974725" lvl="2" indent="-742950">
              <a:buFont typeface="+mj-lt"/>
              <a:buAutoNum type="arabicPeriod"/>
            </a:pPr>
            <a:r>
              <a:rPr lang="en-US" dirty="0" smtClean="0"/>
              <a:t>Started at Data Catalog</a:t>
            </a:r>
            <a:r>
              <a:rPr lang="en-US" smtClean="0"/>
              <a:t>, through </a:t>
            </a:r>
            <a:r>
              <a:rPr lang="en-US" dirty="0" smtClean="0"/>
              <a:t>Data Factory, Azure Blob, </a:t>
            </a:r>
            <a:r>
              <a:rPr lang="en-US" dirty="0" err="1" smtClean="0"/>
              <a:t>AzureML</a:t>
            </a:r>
            <a:r>
              <a:rPr lang="en-US" dirty="0" smtClean="0"/>
              <a:t>, Excel and finally into Power BI</a:t>
            </a:r>
            <a:endParaRPr lang="en-US" dirty="0"/>
          </a:p>
        </p:txBody>
      </p:sp>
      <p:sp>
        <p:nvSpPr>
          <p:cNvPr id="3" name="Title 2"/>
          <p:cNvSpPr>
            <a:spLocks noGrp="1"/>
          </p:cNvSpPr>
          <p:nvPr>
            <p:ph type="title"/>
          </p:nvPr>
        </p:nvSpPr>
        <p:spPr/>
        <p:txBody>
          <a:bodyPr/>
          <a:lstStyle/>
          <a:p>
            <a:r>
              <a:rPr lang="en-US" sz="3600" dirty="0"/>
              <a:t>Demo – Detailed Steps, Cont’d</a:t>
            </a:r>
          </a:p>
        </p:txBody>
      </p:sp>
      <p:sp>
        <p:nvSpPr>
          <p:cNvPr id="4" name="Footer Placeholder 3"/>
          <p:cNvSpPr>
            <a:spLocks noGrp="1"/>
          </p:cNvSpPr>
          <p:nvPr>
            <p:ph type="ftr" sz="quarter" idx="3"/>
          </p:nvPr>
        </p:nvSpPr>
        <p:spPr/>
        <p:txBody>
          <a:bodyPr/>
          <a:lstStyle/>
          <a:p>
            <a:r>
              <a:rPr lang="en-US" smtClean="0"/>
              <a:t>Confidential</a:t>
            </a:r>
            <a:endParaRPr lang="en-US"/>
          </a:p>
        </p:txBody>
      </p:sp>
      <p:sp>
        <p:nvSpPr>
          <p:cNvPr id="5" name="Slide Number Placeholder 4"/>
          <p:cNvSpPr>
            <a:spLocks noGrp="1"/>
          </p:cNvSpPr>
          <p:nvPr>
            <p:ph type="sldNum" sz="quarter" idx="4"/>
          </p:nvPr>
        </p:nvSpPr>
        <p:spPr/>
        <p:txBody>
          <a:bodyPr/>
          <a:lstStyle/>
          <a:p>
            <a:pPr defTabSz="914363"/>
            <a:fld id="{727B4C2D-45E2-4621-8491-2995EB46A674}" type="slidenum">
              <a:rPr lang="en-US" smtClean="0"/>
              <a:pPr defTabSz="914363"/>
              <a:t>34</a:t>
            </a:fld>
            <a:endParaRPr lang="en-US"/>
          </a:p>
        </p:txBody>
      </p:sp>
    </p:spTree>
    <p:extLst>
      <p:ext uri="{BB962C8B-B14F-4D97-AF65-F5344CB8AC3E}">
        <p14:creationId xmlns:p14="http://schemas.microsoft.com/office/powerpoint/2010/main" val="3828735137"/>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AzureML</a:t>
            </a:r>
            <a:endParaRPr lang="en-US" dirty="0"/>
          </a:p>
        </p:txBody>
      </p:sp>
      <p:sp>
        <p:nvSpPr>
          <p:cNvPr id="3" name="Text Placeholder 2"/>
          <p:cNvSpPr>
            <a:spLocks noGrp="1"/>
          </p:cNvSpPr>
          <p:nvPr>
            <p:ph type="body" sz="quarter" idx="12"/>
          </p:nvPr>
        </p:nvSpPr>
        <p:spPr/>
        <p:txBody>
          <a:bodyPr/>
          <a:lstStyle/>
          <a:p>
            <a:r>
              <a:rPr lang="en-US" dirty="0" smtClean="0"/>
              <a:t>Building the model</a:t>
            </a:r>
            <a:endParaRPr lang="en-US" dirty="0"/>
          </a:p>
        </p:txBody>
      </p:sp>
    </p:spTree>
    <p:extLst>
      <p:ext uri="{BB962C8B-B14F-4D97-AF65-F5344CB8AC3E}">
        <p14:creationId xmlns:p14="http://schemas.microsoft.com/office/powerpoint/2010/main" val="290253810"/>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9248" y="1447799"/>
            <a:ext cx="11151917" cy="4770537"/>
          </a:xfrm>
        </p:spPr>
        <p:txBody>
          <a:bodyPr/>
          <a:lstStyle/>
          <a:p>
            <a:r>
              <a:rPr lang="en-US" sz="2000" dirty="0" smtClean="0"/>
              <a:t>Model Development</a:t>
            </a:r>
          </a:p>
          <a:p>
            <a:pPr marL="571500" lvl="1" indent="-571500">
              <a:spcBef>
                <a:spcPts val="1200"/>
              </a:spcBef>
              <a:buFont typeface="Arial" panose="020B0604020202020204" pitchFamily="34" charset="0"/>
              <a:buChar char="•"/>
            </a:pPr>
            <a:r>
              <a:rPr lang="en-US" dirty="0" smtClean="0">
                <a:latin typeface="+mj-lt"/>
              </a:rPr>
              <a:t>Classification typically start with logistic regression</a:t>
            </a:r>
          </a:p>
          <a:p>
            <a:pPr marL="571500" lvl="1" indent="-571500">
              <a:spcBef>
                <a:spcPts val="1200"/>
              </a:spcBef>
              <a:buFont typeface="Arial" panose="020B0604020202020204" pitchFamily="34" charset="0"/>
              <a:buChar char="•"/>
            </a:pPr>
            <a:r>
              <a:rPr lang="en-US" dirty="0" smtClean="0">
                <a:latin typeface="+mj-lt"/>
              </a:rPr>
              <a:t>Boosted tree have become more common</a:t>
            </a:r>
          </a:p>
          <a:p>
            <a:pPr lvl="1">
              <a:spcBef>
                <a:spcPts val="1200"/>
              </a:spcBef>
            </a:pPr>
            <a:r>
              <a:rPr lang="en-US" dirty="0" smtClean="0">
                <a:latin typeface="+mj-lt"/>
              </a:rPr>
              <a:t>Compare Models</a:t>
            </a:r>
          </a:p>
          <a:p>
            <a:pPr marL="342900" lvl="1" indent="-342900">
              <a:spcBef>
                <a:spcPts val="1200"/>
              </a:spcBef>
              <a:buFont typeface="Arial" panose="020B0604020202020204" pitchFamily="34" charset="0"/>
              <a:buChar char="•"/>
            </a:pPr>
            <a:r>
              <a:rPr lang="en-US" dirty="0" err="1" smtClean="0">
                <a:latin typeface="+mj-lt"/>
              </a:rPr>
              <a:t>AzureML</a:t>
            </a:r>
            <a:r>
              <a:rPr lang="en-US" dirty="0" smtClean="0">
                <a:latin typeface="+mj-lt"/>
              </a:rPr>
              <a:t> Evaluate Model provides a number of useful metrics</a:t>
            </a:r>
          </a:p>
          <a:p>
            <a:pPr marL="574675" lvl="2" indent="-342900">
              <a:spcBef>
                <a:spcPts val="1200"/>
              </a:spcBef>
              <a:buFont typeface="Arial" panose="020B0604020202020204" pitchFamily="34" charset="0"/>
              <a:buChar char="•"/>
            </a:pPr>
            <a:r>
              <a:rPr lang="en-US" dirty="0" smtClean="0">
                <a:latin typeface="+mj-lt"/>
              </a:rPr>
              <a:t>Accuracy, AUC, F1 and more</a:t>
            </a:r>
          </a:p>
          <a:p>
            <a:pPr marL="574675" lvl="2" indent="-342900">
              <a:spcBef>
                <a:spcPts val="1200"/>
              </a:spcBef>
              <a:buFont typeface="Arial" panose="020B0604020202020204" pitchFamily="34" charset="0"/>
              <a:buChar char="•"/>
            </a:pPr>
            <a:r>
              <a:rPr lang="en-US" dirty="0" smtClean="0">
                <a:latin typeface="+mj-lt"/>
              </a:rPr>
              <a:t>Accuracy measures how well the model correctly identifies buyers and non-buyers</a:t>
            </a:r>
          </a:p>
          <a:p>
            <a:pPr marL="800100" lvl="3" indent="-342900">
              <a:spcBef>
                <a:spcPts val="1200"/>
              </a:spcBef>
              <a:buFont typeface="Arial" panose="020B0604020202020204" pitchFamily="34" charset="0"/>
              <a:buChar char="•"/>
            </a:pPr>
            <a:r>
              <a:rPr lang="en-US" dirty="0" smtClean="0">
                <a:latin typeface="+mj-lt"/>
              </a:rPr>
              <a:t>Because of class imbalance, propensity models should not be evaluated on accuracy</a:t>
            </a:r>
          </a:p>
          <a:p>
            <a:pPr marL="1036638" lvl="4" indent="-342900">
              <a:spcBef>
                <a:spcPts val="1200"/>
              </a:spcBef>
              <a:buFont typeface="Arial" panose="020B0604020202020204" pitchFamily="34" charset="0"/>
              <a:buChar char="•"/>
            </a:pPr>
            <a:r>
              <a:rPr lang="en-US" dirty="0" smtClean="0">
                <a:latin typeface="+mj-lt"/>
              </a:rPr>
              <a:t>Most of the records represent non-buyers. A model could simply always predict 0 for non-buyer and be right 90% of the time!</a:t>
            </a:r>
          </a:p>
          <a:p>
            <a:pPr marL="1036638" lvl="4" indent="-342900">
              <a:spcBef>
                <a:spcPts val="1200"/>
              </a:spcBef>
              <a:buFont typeface="Arial" panose="020B0604020202020204" pitchFamily="34" charset="0"/>
              <a:buChar char="•"/>
            </a:pPr>
            <a:r>
              <a:rPr lang="en-US" b="1" dirty="0" smtClean="0">
                <a:latin typeface="+mj-lt"/>
              </a:rPr>
              <a:t>A</a:t>
            </a:r>
            <a:r>
              <a:rPr lang="en-US" dirty="0" smtClean="0">
                <a:latin typeface="+mj-lt"/>
              </a:rPr>
              <a:t>rea </a:t>
            </a:r>
            <a:r>
              <a:rPr lang="en-US" b="1" dirty="0" smtClean="0">
                <a:latin typeface="+mj-lt"/>
              </a:rPr>
              <a:t>U</a:t>
            </a:r>
            <a:r>
              <a:rPr lang="en-US" dirty="0" smtClean="0">
                <a:latin typeface="+mj-lt"/>
              </a:rPr>
              <a:t>nder the </a:t>
            </a:r>
            <a:r>
              <a:rPr lang="en-US" b="1" dirty="0" smtClean="0">
                <a:latin typeface="+mj-lt"/>
              </a:rPr>
              <a:t>C</a:t>
            </a:r>
            <a:r>
              <a:rPr lang="en-US" dirty="0" smtClean="0">
                <a:latin typeface="+mj-lt"/>
              </a:rPr>
              <a:t>urve (AUC) and F1 are much better metrics when the data is imbalanced</a:t>
            </a:r>
          </a:p>
        </p:txBody>
      </p:sp>
      <p:sp>
        <p:nvSpPr>
          <p:cNvPr id="3" name="Title 2"/>
          <p:cNvSpPr>
            <a:spLocks noGrp="1"/>
          </p:cNvSpPr>
          <p:nvPr>
            <p:ph type="title"/>
          </p:nvPr>
        </p:nvSpPr>
        <p:spPr/>
        <p:txBody>
          <a:bodyPr/>
          <a:lstStyle/>
          <a:p>
            <a:r>
              <a:rPr lang="en-US" dirty="0" err="1" smtClean="0"/>
              <a:t>AzureML</a:t>
            </a:r>
            <a:r>
              <a:rPr lang="en-US" dirty="0" smtClean="0"/>
              <a:t> – Propensity Model Demo</a:t>
            </a:r>
            <a:endParaRPr lang="en-US" dirty="0"/>
          </a:p>
        </p:txBody>
      </p:sp>
      <p:sp>
        <p:nvSpPr>
          <p:cNvPr id="4" name="Footer Placeholder 3"/>
          <p:cNvSpPr>
            <a:spLocks noGrp="1"/>
          </p:cNvSpPr>
          <p:nvPr>
            <p:ph type="ftr" sz="quarter" idx="3"/>
          </p:nvPr>
        </p:nvSpPr>
        <p:spPr/>
        <p:txBody>
          <a:bodyPr/>
          <a:lstStyle/>
          <a:p>
            <a:r>
              <a:rPr lang="en-US" smtClean="0"/>
              <a:t>Confidential</a:t>
            </a:r>
            <a:endParaRPr lang="en-US"/>
          </a:p>
        </p:txBody>
      </p:sp>
      <p:sp>
        <p:nvSpPr>
          <p:cNvPr id="5" name="Slide Number Placeholder 4"/>
          <p:cNvSpPr>
            <a:spLocks noGrp="1"/>
          </p:cNvSpPr>
          <p:nvPr>
            <p:ph type="sldNum" sz="quarter" idx="4"/>
          </p:nvPr>
        </p:nvSpPr>
        <p:spPr/>
        <p:txBody>
          <a:bodyPr/>
          <a:lstStyle/>
          <a:p>
            <a:pPr defTabSz="914363"/>
            <a:fld id="{727B4C2D-45E2-4621-8491-2995EB46A674}" type="slidenum">
              <a:rPr lang="en-US" smtClean="0"/>
              <a:pPr defTabSz="914363"/>
              <a:t>36</a:t>
            </a:fld>
            <a:endParaRPr lang="en-US"/>
          </a:p>
        </p:txBody>
      </p:sp>
    </p:spTree>
    <p:extLst>
      <p:ext uri="{BB962C8B-B14F-4D97-AF65-F5344CB8AC3E}">
        <p14:creationId xmlns:p14="http://schemas.microsoft.com/office/powerpoint/2010/main" val="2499142454"/>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9248" y="1447799"/>
            <a:ext cx="11151917" cy="1231106"/>
          </a:xfrm>
        </p:spPr>
        <p:txBody>
          <a:bodyPr/>
          <a:lstStyle/>
          <a:p>
            <a:r>
              <a:rPr lang="en-US" sz="2000" dirty="0" smtClean="0"/>
              <a:t>Model Results</a:t>
            </a:r>
          </a:p>
          <a:p>
            <a:endParaRPr lang="en-US" dirty="0" smtClean="0">
              <a:latin typeface="+mj-lt"/>
            </a:endParaRPr>
          </a:p>
        </p:txBody>
      </p:sp>
      <p:sp>
        <p:nvSpPr>
          <p:cNvPr id="3" name="Title 2"/>
          <p:cNvSpPr>
            <a:spLocks noGrp="1"/>
          </p:cNvSpPr>
          <p:nvPr>
            <p:ph type="title"/>
          </p:nvPr>
        </p:nvSpPr>
        <p:spPr/>
        <p:txBody>
          <a:bodyPr/>
          <a:lstStyle/>
          <a:p>
            <a:r>
              <a:rPr lang="en-US" dirty="0" err="1" smtClean="0"/>
              <a:t>AzureML</a:t>
            </a:r>
            <a:r>
              <a:rPr lang="en-US" dirty="0" smtClean="0"/>
              <a:t> – Propensity Model Demo</a:t>
            </a:r>
            <a:endParaRPr lang="en-US" dirty="0"/>
          </a:p>
        </p:txBody>
      </p:sp>
      <p:sp>
        <p:nvSpPr>
          <p:cNvPr id="4" name="Footer Placeholder 3"/>
          <p:cNvSpPr>
            <a:spLocks noGrp="1"/>
          </p:cNvSpPr>
          <p:nvPr>
            <p:ph type="ftr" sz="quarter" idx="3"/>
          </p:nvPr>
        </p:nvSpPr>
        <p:spPr/>
        <p:txBody>
          <a:bodyPr/>
          <a:lstStyle/>
          <a:p>
            <a:r>
              <a:rPr lang="en-US" smtClean="0"/>
              <a:t>Confidential</a:t>
            </a:r>
            <a:endParaRPr lang="en-US"/>
          </a:p>
        </p:txBody>
      </p:sp>
      <p:sp>
        <p:nvSpPr>
          <p:cNvPr id="5" name="Slide Number Placeholder 4"/>
          <p:cNvSpPr>
            <a:spLocks noGrp="1"/>
          </p:cNvSpPr>
          <p:nvPr>
            <p:ph type="sldNum" sz="quarter" idx="4"/>
          </p:nvPr>
        </p:nvSpPr>
        <p:spPr/>
        <p:txBody>
          <a:bodyPr/>
          <a:lstStyle/>
          <a:p>
            <a:pPr defTabSz="914363"/>
            <a:fld id="{727B4C2D-45E2-4621-8491-2995EB46A674}" type="slidenum">
              <a:rPr lang="en-US" smtClean="0"/>
              <a:pPr defTabSz="914363"/>
              <a:t>37</a:t>
            </a:fld>
            <a:endParaRPr lang="en-US"/>
          </a:p>
        </p:txBody>
      </p:sp>
      <p:graphicFrame>
        <p:nvGraphicFramePr>
          <p:cNvPr id="6" name="Table 5"/>
          <p:cNvGraphicFramePr>
            <a:graphicFrameLocks noGrp="1"/>
          </p:cNvGraphicFramePr>
          <p:nvPr>
            <p:extLst>
              <p:ext uri="{D42A27DB-BD31-4B8C-83A1-F6EECF244321}">
                <p14:modId xmlns:p14="http://schemas.microsoft.com/office/powerpoint/2010/main" val="2859654299"/>
              </p:ext>
            </p:extLst>
          </p:nvPr>
        </p:nvGraphicFramePr>
        <p:xfrm>
          <a:off x="1584770" y="2517204"/>
          <a:ext cx="8574438" cy="2357120"/>
        </p:xfrm>
        <a:graphic>
          <a:graphicData uri="http://schemas.openxmlformats.org/drawingml/2006/table">
            <a:tbl>
              <a:tblPr firstRow="1" bandRow="1">
                <a:tableStyleId>{5C22544A-7EE6-4342-B048-85BDC9FD1C3A}</a:tableStyleId>
              </a:tblPr>
              <a:tblGrid>
                <a:gridCol w="1861815">
                  <a:extLst>
                    <a:ext uri="{9D8B030D-6E8A-4147-A177-3AD203B41FA5}">
                      <a16:colId xmlns:a16="http://schemas.microsoft.com/office/drawing/2014/main" val="1987808284"/>
                    </a:ext>
                  </a:extLst>
                </a:gridCol>
                <a:gridCol w="1836615">
                  <a:extLst>
                    <a:ext uri="{9D8B030D-6E8A-4147-A177-3AD203B41FA5}">
                      <a16:colId xmlns:a16="http://schemas.microsoft.com/office/drawing/2014/main" val="526498499"/>
                    </a:ext>
                  </a:extLst>
                </a:gridCol>
                <a:gridCol w="1266092">
                  <a:extLst>
                    <a:ext uri="{9D8B030D-6E8A-4147-A177-3AD203B41FA5}">
                      <a16:colId xmlns:a16="http://schemas.microsoft.com/office/drawing/2014/main" val="2641922406"/>
                    </a:ext>
                  </a:extLst>
                </a:gridCol>
                <a:gridCol w="1320800">
                  <a:extLst>
                    <a:ext uri="{9D8B030D-6E8A-4147-A177-3AD203B41FA5}">
                      <a16:colId xmlns:a16="http://schemas.microsoft.com/office/drawing/2014/main" val="2473199883"/>
                    </a:ext>
                  </a:extLst>
                </a:gridCol>
                <a:gridCol w="1180123">
                  <a:extLst>
                    <a:ext uri="{9D8B030D-6E8A-4147-A177-3AD203B41FA5}">
                      <a16:colId xmlns:a16="http://schemas.microsoft.com/office/drawing/2014/main" val="2332665008"/>
                    </a:ext>
                  </a:extLst>
                </a:gridCol>
                <a:gridCol w="1108993">
                  <a:extLst>
                    <a:ext uri="{9D8B030D-6E8A-4147-A177-3AD203B41FA5}">
                      <a16:colId xmlns:a16="http://schemas.microsoft.com/office/drawing/2014/main" val="1590513121"/>
                    </a:ext>
                  </a:extLst>
                </a:gridCol>
              </a:tblGrid>
              <a:tr h="370840">
                <a:tc>
                  <a:txBody>
                    <a:bodyPr/>
                    <a:lstStyle/>
                    <a:p>
                      <a:r>
                        <a:rPr lang="en-US" dirty="0" smtClean="0"/>
                        <a:t>Model</a:t>
                      </a:r>
                      <a:endParaRPr lang="en-US" dirty="0"/>
                    </a:p>
                  </a:txBody>
                  <a:tcPr/>
                </a:tc>
                <a:tc>
                  <a:txBody>
                    <a:bodyPr/>
                    <a:lstStyle/>
                    <a:p>
                      <a:pPr algn="ctr"/>
                      <a:r>
                        <a:rPr lang="en-US" dirty="0" smtClean="0"/>
                        <a:t>Data Split</a:t>
                      </a:r>
                      <a:endParaRPr lang="en-US" dirty="0"/>
                    </a:p>
                  </a:txBody>
                  <a:tcPr/>
                </a:tc>
                <a:tc>
                  <a:txBody>
                    <a:bodyPr/>
                    <a:lstStyle/>
                    <a:p>
                      <a:pPr algn="ctr"/>
                      <a:r>
                        <a:rPr lang="en-US" dirty="0" smtClean="0"/>
                        <a:t>Feature Selection</a:t>
                      </a:r>
                      <a:endParaRPr lang="en-US" dirty="0"/>
                    </a:p>
                  </a:txBody>
                  <a:tcPr/>
                </a:tc>
                <a:tc>
                  <a:txBody>
                    <a:bodyPr/>
                    <a:lstStyle/>
                    <a:p>
                      <a:pPr algn="ctr"/>
                      <a:r>
                        <a:rPr lang="en-US" dirty="0" smtClean="0"/>
                        <a:t>Accuracy</a:t>
                      </a:r>
                      <a:endParaRPr lang="en-US" dirty="0"/>
                    </a:p>
                  </a:txBody>
                  <a:tcPr/>
                </a:tc>
                <a:tc>
                  <a:txBody>
                    <a:bodyPr/>
                    <a:lstStyle/>
                    <a:p>
                      <a:pPr algn="ctr"/>
                      <a:r>
                        <a:rPr lang="en-US" dirty="0" smtClean="0"/>
                        <a:t>AUC</a:t>
                      </a:r>
                      <a:endParaRPr lang="en-US" dirty="0"/>
                    </a:p>
                  </a:txBody>
                  <a:tcPr/>
                </a:tc>
                <a:tc>
                  <a:txBody>
                    <a:bodyPr/>
                    <a:lstStyle/>
                    <a:p>
                      <a:pPr algn="ctr"/>
                      <a:r>
                        <a:rPr lang="en-US" dirty="0" smtClean="0"/>
                        <a:t>F1</a:t>
                      </a:r>
                      <a:endParaRPr lang="en-US" dirty="0"/>
                    </a:p>
                  </a:txBody>
                  <a:tcPr/>
                </a:tc>
                <a:extLst>
                  <a:ext uri="{0D108BD9-81ED-4DB2-BD59-A6C34878D82A}">
                    <a16:rowId xmlns:a16="http://schemas.microsoft.com/office/drawing/2014/main" val="2690581237"/>
                  </a:ext>
                </a:extLst>
              </a:tr>
              <a:tr h="370840">
                <a:tc>
                  <a:txBody>
                    <a:bodyPr/>
                    <a:lstStyle/>
                    <a:p>
                      <a:r>
                        <a:rPr lang="en-US" dirty="0" smtClean="0"/>
                        <a:t>Boosted Tree</a:t>
                      </a:r>
                      <a:endParaRPr lang="en-US" dirty="0"/>
                    </a:p>
                  </a:txBody>
                  <a:tcPr/>
                </a:tc>
                <a:tc>
                  <a:txBody>
                    <a:bodyPr/>
                    <a:lstStyle/>
                    <a:p>
                      <a:pPr algn="ctr"/>
                      <a:r>
                        <a:rPr lang="en-US" dirty="0" smtClean="0"/>
                        <a:t>Split</a:t>
                      </a:r>
                      <a:endParaRPr lang="en-US" dirty="0"/>
                    </a:p>
                  </a:txBody>
                  <a:tcPr/>
                </a:tc>
                <a:tc>
                  <a:txBody>
                    <a:bodyPr/>
                    <a:lstStyle/>
                    <a:p>
                      <a:pPr algn="ctr"/>
                      <a:r>
                        <a:rPr lang="en-US" sz="2800" dirty="0" smtClean="0">
                          <a:sym typeface="Wingdings" panose="05000000000000000000" pitchFamily="2" charset="2"/>
                        </a:rPr>
                        <a:t></a:t>
                      </a:r>
                      <a:endParaRPr lang="en-US" sz="2800" dirty="0"/>
                    </a:p>
                  </a:txBody>
                  <a:tcPr/>
                </a:tc>
                <a:tc>
                  <a:txBody>
                    <a:bodyPr/>
                    <a:lstStyle/>
                    <a:p>
                      <a:pPr algn="ctr"/>
                      <a:r>
                        <a:rPr lang="en-US" dirty="0" smtClean="0"/>
                        <a:t>91.9%</a:t>
                      </a:r>
                      <a:endParaRPr lang="en-US" dirty="0"/>
                    </a:p>
                  </a:txBody>
                  <a:tcPr/>
                </a:tc>
                <a:tc>
                  <a:txBody>
                    <a:bodyPr/>
                    <a:lstStyle/>
                    <a:p>
                      <a:pPr algn="ctr"/>
                      <a:r>
                        <a:rPr lang="en-US" dirty="0" smtClean="0"/>
                        <a:t>79.4%</a:t>
                      </a:r>
                      <a:endParaRPr lang="en-US" dirty="0"/>
                    </a:p>
                  </a:txBody>
                  <a:tcPr/>
                </a:tc>
                <a:tc>
                  <a:txBody>
                    <a:bodyPr/>
                    <a:lstStyle/>
                    <a:p>
                      <a:pPr algn="ctr"/>
                      <a:r>
                        <a:rPr lang="en-US" dirty="0" smtClean="0"/>
                        <a:t>0.432</a:t>
                      </a:r>
                      <a:endParaRPr lang="en-US" dirty="0"/>
                    </a:p>
                  </a:txBody>
                  <a:tcPr/>
                </a:tc>
                <a:extLst>
                  <a:ext uri="{0D108BD9-81ED-4DB2-BD59-A6C34878D82A}">
                    <a16:rowId xmlns:a16="http://schemas.microsoft.com/office/drawing/2014/main" val="2375847844"/>
                  </a:ext>
                </a:extLst>
              </a:tr>
              <a:tr h="370840">
                <a:tc>
                  <a:txBody>
                    <a:bodyPr/>
                    <a:lstStyle/>
                    <a:p>
                      <a:r>
                        <a:rPr lang="en-US" b="1" dirty="0" smtClean="0"/>
                        <a:t>Boosted Tree</a:t>
                      </a:r>
                      <a:endParaRPr lang="en-US" b="1" dirty="0"/>
                    </a:p>
                  </a:txBody>
                  <a:tcPr/>
                </a:tc>
                <a:tc>
                  <a:txBody>
                    <a:bodyPr/>
                    <a:lstStyle/>
                    <a:p>
                      <a:pPr algn="ctr"/>
                      <a:r>
                        <a:rPr lang="en-US" b="1" dirty="0" smtClean="0"/>
                        <a:t>Split</a:t>
                      </a:r>
                      <a:endParaRPr lang="en-US" b="1" dirty="0"/>
                    </a:p>
                  </a:txBody>
                  <a:tcPr/>
                </a:tc>
                <a:tc>
                  <a:txBody>
                    <a:bodyPr/>
                    <a:lstStyle/>
                    <a:p>
                      <a:pPr algn="ctr"/>
                      <a:endParaRPr lang="en-US" sz="2400" b="1" i="1" dirty="0"/>
                    </a:p>
                  </a:txBody>
                  <a:tcPr/>
                </a:tc>
                <a:tc>
                  <a:txBody>
                    <a:bodyPr/>
                    <a:lstStyle/>
                    <a:p>
                      <a:pPr algn="ctr"/>
                      <a:r>
                        <a:rPr lang="en-US" b="1" dirty="0" smtClean="0"/>
                        <a:t>92.3%</a:t>
                      </a:r>
                      <a:endParaRPr lang="en-US" b="1" dirty="0"/>
                    </a:p>
                  </a:txBody>
                  <a:tcPr/>
                </a:tc>
                <a:tc>
                  <a:txBody>
                    <a:bodyPr/>
                    <a:lstStyle/>
                    <a:p>
                      <a:pPr algn="ctr"/>
                      <a:r>
                        <a:rPr lang="en-US" b="1" dirty="0" smtClean="0"/>
                        <a:t>85.3%</a:t>
                      </a:r>
                      <a:endParaRPr lang="en-US" b="1" dirty="0"/>
                    </a:p>
                  </a:txBody>
                  <a:tcPr/>
                </a:tc>
                <a:tc>
                  <a:txBody>
                    <a:bodyPr/>
                    <a:lstStyle/>
                    <a:p>
                      <a:pPr algn="ctr"/>
                      <a:r>
                        <a:rPr lang="en-US" b="1" dirty="0" smtClean="0"/>
                        <a:t>0.481</a:t>
                      </a:r>
                      <a:endParaRPr lang="en-US" b="1" dirty="0"/>
                    </a:p>
                  </a:txBody>
                  <a:tcPr/>
                </a:tc>
                <a:extLst>
                  <a:ext uri="{0D108BD9-81ED-4DB2-BD59-A6C34878D82A}">
                    <a16:rowId xmlns:a16="http://schemas.microsoft.com/office/drawing/2014/main" val="2924785889"/>
                  </a:ext>
                </a:extLst>
              </a:tr>
              <a:tr h="370840">
                <a:tc>
                  <a:txBody>
                    <a:bodyPr/>
                    <a:lstStyle/>
                    <a:p>
                      <a:r>
                        <a:rPr lang="en-US" dirty="0" smtClean="0"/>
                        <a:t>Boosted Tree</a:t>
                      </a:r>
                      <a:endParaRPr lang="en-US" dirty="0"/>
                    </a:p>
                  </a:txBody>
                  <a:tcPr/>
                </a:tc>
                <a:tc>
                  <a:txBody>
                    <a:bodyPr/>
                    <a:lstStyle/>
                    <a:p>
                      <a:pPr algn="ctr"/>
                      <a:r>
                        <a:rPr lang="en-US" dirty="0" smtClean="0"/>
                        <a:t>Cross Validated</a:t>
                      </a:r>
                      <a:endParaRPr lang="en-US" dirty="0"/>
                    </a:p>
                  </a:txBody>
                  <a:tcPr/>
                </a:tc>
                <a:tc>
                  <a:txBody>
                    <a:bodyPr/>
                    <a:lstStyle/>
                    <a:p>
                      <a:pPr algn="ctr"/>
                      <a:endParaRPr lang="en-US" dirty="0"/>
                    </a:p>
                  </a:txBody>
                  <a:tcPr/>
                </a:tc>
                <a:tc>
                  <a:txBody>
                    <a:bodyPr/>
                    <a:lstStyle/>
                    <a:p>
                      <a:pPr algn="ctr"/>
                      <a:r>
                        <a:rPr lang="en-US" dirty="0" smtClean="0"/>
                        <a:t>90.8%</a:t>
                      </a:r>
                      <a:endParaRPr lang="en-US" dirty="0"/>
                    </a:p>
                  </a:txBody>
                  <a:tcPr/>
                </a:tc>
                <a:tc>
                  <a:txBody>
                    <a:bodyPr/>
                    <a:lstStyle/>
                    <a:p>
                      <a:pPr algn="ctr"/>
                      <a:r>
                        <a:rPr lang="en-US" dirty="0" smtClean="0"/>
                        <a:t>83.8%</a:t>
                      </a:r>
                      <a:endParaRPr lang="en-US" dirty="0"/>
                    </a:p>
                  </a:txBody>
                  <a:tcPr/>
                </a:tc>
                <a:tc>
                  <a:txBody>
                    <a:bodyPr/>
                    <a:lstStyle/>
                    <a:p>
                      <a:pPr algn="ctr"/>
                      <a:r>
                        <a:rPr lang="en-US" dirty="0" smtClean="0"/>
                        <a:t>0.454</a:t>
                      </a:r>
                      <a:endParaRPr lang="en-US" dirty="0"/>
                    </a:p>
                  </a:txBody>
                  <a:tcPr/>
                </a:tc>
                <a:extLst>
                  <a:ext uri="{0D108BD9-81ED-4DB2-BD59-A6C34878D82A}">
                    <a16:rowId xmlns:a16="http://schemas.microsoft.com/office/drawing/2014/main" val="3111614340"/>
                  </a:ext>
                </a:extLst>
              </a:tr>
              <a:tr h="370840">
                <a:tc>
                  <a:txBody>
                    <a:bodyPr/>
                    <a:lstStyle/>
                    <a:p>
                      <a:r>
                        <a:rPr lang="en-US" dirty="0" smtClean="0"/>
                        <a:t>Logistic</a:t>
                      </a:r>
                      <a:endParaRPr lang="en-US" dirty="0"/>
                    </a:p>
                  </a:txBody>
                  <a:tcPr/>
                </a:tc>
                <a:tc>
                  <a:txBody>
                    <a:bodyPr/>
                    <a:lstStyle/>
                    <a:p>
                      <a:pPr algn="ctr"/>
                      <a:r>
                        <a:rPr lang="en-US" dirty="0" smtClean="0"/>
                        <a:t>Split</a:t>
                      </a:r>
                      <a:endParaRPr lang="en-US" dirty="0"/>
                    </a:p>
                  </a:txBody>
                  <a:tcPr/>
                </a:tc>
                <a:tc>
                  <a:txBody>
                    <a:bodyPr/>
                    <a:lstStyle/>
                    <a:p>
                      <a:pPr algn="ctr"/>
                      <a:endParaRPr lang="en-US"/>
                    </a:p>
                  </a:txBody>
                  <a:tcPr/>
                </a:tc>
                <a:tc>
                  <a:txBody>
                    <a:bodyPr/>
                    <a:lstStyle/>
                    <a:p>
                      <a:pPr algn="ctr"/>
                      <a:r>
                        <a:rPr lang="en-US" dirty="0" smtClean="0"/>
                        <a:t>91.4%</a:t>
                      </a:r>
                      <a:endParaRPr lang="en-US" dirty="0"/>
                    </a:p>
                  </a:txBody>
                  <a:tcPr/>
                </a:tc>
                <a:tc>
                  <a:txBody>
                    <a:bodyPr/>
                    <a:lstStyle/>
                    <a:p>
                      <a:pPr algn="ctr"/>
                      <a:r>
                        <a:rPr lang="en-US" dirty="0" smtClean="0"/>
                        <a:t>67.7%</a:t>
                      </a:r>
                      <a:endParaRPr lang="en-US" dirty="0"/>
                    </a:p>
                  </a:txBody>
                  <a:tcPr/>
                </a:tc>
                <a:tc>
                  <a:txBody>
                    <a:bodyPr/>
                    <a:lstStyle/>
                    <a:p>
                      <a:pPr algn="ctr"/>
                      <a:r>
                        <a:rPr lang="en-US" dirty="0" smtClean="0"/>
                        <a:t>0.032</a:t>
                      </a:r>
                      <a:endParaRPr lang="en-US" dirty="0"/>
                    </a:p>
                  </a:txBody>
                  <a:tcPr/>
                </a:tc>
                <a:extLst>
                  <a:ext uri="{0D108BD9-81ED-4DB2-BD59-A6C34878D82A}">
                    <a16:rowId xmlns:a16="http://schemas.microsoft.com/office/drawing/2014/main" val="1279128850"/>
                  </a:ext>
                </a:extLst>
              </a:tr>
            </a:tbl>
          </a:graphicData>
        </a:graphic>
      </p:graphicFrame>
    </p:spTree>
    <p:extLst>
      <p:ext uri="{BB962C8B-B14F-4D97-AF65-F5344CB8AC3E}">
        <p14:creationId xmlns:p14="http://schemas.microsoft.com/office/powerpoint/2010/main" val="3163516101"/>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3"/>
          <a:stretch>
            <a:fillRect/>
          </a:stretch>
        </p:blipFill>
        <p:spPr>
          <a:xfrm>
            <a:off x="0" y="0"/>
            <a:ext cx="12192000" cy="6858000"/>
          </a:xfrm>
          <a:prstGeom prst="rect">
            <a:avLst/>
          </a:prstGeom>
        </p:spPr>
      </p:pic>
      <p:sp>
        <p:nvSpPr>
          <p:cNvPr id="3" name="Footer Placeholder 2"/>
          <p:cNvSpPr>
            <a:spLocks noGrp="1"/>
          </p:cNvSpPr>
          <p:nvPr>
            <p:ph type="ftr" sz="quarter" idx="3"/>
          </p:nvPr>
        </p:nvSpPr>
        <p:spPr/>
        <p:txBody>
          <a:bodyPr/>
          <a:lstStyle/>
          <a:p>
            <a:r>
              <a:rPr lang="en-US">
                <a:solidFill>
                  <a:schemeClr val="bg1"/>
                </a:solidFill>
              </a:rPr>
              <a:t>Confidential</a:t>
            </a:r>
          </a:p>
        </p:txBody>
      </p:sp>
      <p:sp>
        <p:nvSpPr>
          <p:cNvPr id="5" name="Freeform: Shape 4"/>
          <p:cNvSpPr/>
          <p:nvPr/>
        </p:nvSpPr>
        <p:spPr>
          <a:xfrm>
            <a:off x="0" y="6515100"/>
            <a:ext cx="12192000" cy="342900"/>
          </a:xfrm>
          <a:custGeom>
            <a:avLst/>
            <a:gdLst>
              <a:gd name="connsiteX0" fmla="*/ 12192000 w 12192000"/>
              <a:gd name="connsiteY0" fmla="*/ 0 h 342900"/>
              <a:gd name="connsiteX1" fmla="*/ 12192000 w 12192000"/>
              <a:gd name="connsiteY1" fmla="*/ 342900 h 342900"/>
              <a:gd name="connsiteX2" fmla="*/ 0 w 12192000"/>
              <a:gd name="connsiteY2" fmla="*/ 342900 h 342900"/>
              <a:gd name="connsiteX3" fmla="*/ 0 w 12192000"/>
              <a:gd name="connsiteY3" fmla="*/ 260092 h 342900"/>
            </a:gdLst>
            <a:ahLst/>
            <a:cxnLst>
              <a:cxn ang="0">
                <a:pos x="connsiteX0" y="connsiteY0"/>
              </a:cxn>
              <a:cxn ang="0">
                <a:pos x="connsiteX1" y="connsiteY1"/>
              </a:cxn>
              <a:cxn ang="0">
                <a:pos x="connsiteX2" y="connsiteY2"/>
              </a:cxn>
              <a:cxn ang="0">
                <a:pos x="connsiteX3" y="connsiteY3"/>
              </a:cxn>
            </a:cxnLst>
            <a:rect l="l" t="t" r="r" b="b"/>
            <a:pathLst>
              <a:path w="12192000" h="342900">
                <a:moveTo>
                  <a:pt x="12192000" y="0"/>
                </a:moveTo>
                <a:lnTo>
                  <a:pt x="12192000" y="342900"/>
                </a:lnTo>
                <a:lnTo>
                  <a:pt x="0" y="342900"/>
                </a:lnTo>
                <a:lnTo>
                  <a:pt x="0" y="260092"/>
                </a:lnTo>
                <a:close/>
              </a:path>
            </a:pathLst>
          </a:custGeom>
          <a:solidFill>
            <a:schemeClr val="accent1"/>
          </a:solidFill>
          <a:ln w="25400">
            <a:noFill/>
            <a:headEnd type="triangl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r"/>
            <a:r>
              <a:rPr lang="en-US" sz="800">
                <a:solidFill>
                  <a:schemeClr val="bg1">
                    <a:lumMod val="75000"/>
                  </a:schemeClr>
                </a:solidFill>
              </a:rPr>
              <a:t>©Valorem</a:t>
            </a:r>
          </a:p>
        </p:txBody>
      </p:sp>
      <p:pic>
        <p:nvPicPr>
          <p:cNvPr id="6" name="Picture 5"/>
          <p:cNvPicPr>
            <a:picLocks noChangeAspect="1"/>
          </p:cNvPicPr>
          <p:nvPr/>
        </p:nvPicPr>
        <p:blipFill>
          <a:blip r:embed="rId4"/>
          <a:stretch>
            <a:fillRect/>
          </a:stretch>
        </p:blipFill>
        <p:spPr>
          <a:xfrm>
            <a:off x="508000" y="6162485"/>
            <a:ext cx="400543" cy="400543"/>
          </a:xfrm>
          <a:prstGeom prst="rect">
            <a:avLst/>
          </a:prstGeom>
        </p:spPr>
      </p:pic>
      <p:sp>
        <p:nvSpPr>
          <p:cNvPr id="9" name="Rectangle 8"/>
          <p:cNvSpPr/>
          <p:nvPr/>
        </p:nvSpPr>
        <p:spPr>
          <a:xfrm>
            <a:off x="507999" y="754744"/>
            <a:ext cx="4702629" cy="5257942"/>
          </a:xfrm>
          <a:prstGeom prst="rect">
            <a:avLst/>
          </a:prstGeom>
          <a:solidFill>
            <a:schemeClr val="bg2"/>
          </a:solidFill>
          <a:ln w="25400">
            <a:noFill/>
            <a:headEnd type="triangle"/>
            <a:tailEnd type="none"/>
          </a:ln>
          <a:effectLst>
            <a:outerShdw blurRad="50800" dist="38100" dir="5400000" algn="t"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37160" tIns="91440" rIns="137160" bIns="91440" numCol="1" spcCol="0" rtlCol="0" fromWordArt="0" anchor="t" anchorCtr="0" forceAA="0" compatLnSpc="1">
            <a:prstTxWarp prst="textNoShape">
              <a:avLst/>
            </a:prstTxWarp>
            <a:noAutofit/>
          </a:bodyPr>
          <a:lstStyle/>
          <a:p>
            <a:r>
              <a:rPr lang="en-US" sz="2000" dirty="0" smtClean="0">
                <a:solidFill>
                  <a:schemeClr val="accent2"/>
                </a:solidFill>
                <a:latin typeface="Segoe UI Semibold" panose="020B0702040204020203" pitchFamily="34" charset="0"/>
                <a:cs typeface="Segoe UI Semibold" panose="020B0702040204020203" pitchFamily="34" charset="0"/>
              </a:rPr>
              <a:t>What we learned</a:t>
            </a:r>
            <a:endParaRPr lang="en-US" sz="2000" dirty="0">
              <a:solidFill>
                <a:schemeClr val="accent2"/>
              </a:solidFill>
              <a:latin typeface="Segoe UI Semibold" panose="020B0702040204020203" pitchFamily="34" charset="0"/>
              <a:cs typeface="Segoe UI Semibold" panose="020B0702040204020203" pitchFamily="34" charset="0"/>
            </a:endParaRPr>
          </a:p>
          <a:p>
            <a:pPr marL="285750" indent="-285750">
              <a:spcBef>
                <a:spcPts val="1200"/>
              </a:spcBef>
              <a:buFont typeface="Arial" panose="020B0604020202020204" pitchFamily="34" charset="0"/>
              <a:buChar char="•"/>
            </a:pPr>
            <a:r>
              <a:rPr lang="en-US" dirty="0" smtClean="0">
                <a:solidFill>
                  <a:schemeClr val="tx2"/>
                </a:solidFill>
                <a:cs typeface="Segoe UI Semibold" panose="020B0702040204020203" pitchFamily="34" charset="0"/>
              </a:rPr>
              <a:t>Azure Data Factory used to collect local data</a:t>
            </a:r>
          </a:p>
          <a:p>
            <a:pPr marL="285750" indent="-285750">
              <a:spcBef>
                <a:spcPts val="1200"/>
              </a:spcBef>
              <a:buFont typeface="Arial" panose="020B0604020202020204" pitchFamily="34" charset="0"/>
              <a:buChar char="•"/>
            </a:pPr>
            <a:r>
              <a:rPr lang="en-US" dirty="0" smtClean="0">
                <a:solidFill>
                  <a:schemeClr val="tx2"/>
                </a:solidFill>
                <a:cs typeface="Segoe UI Semibold" panose="020B0702040204020203" pitchFamily="34" charset="0"/>
              </a:rPr>
              <a:t>Store data on Azure Storage</a:t>
            </a:r>
          </a:p>
          <a:p>
            <a:pPr marL="285750" indent="-285750">
              <a:spcBef>
                <a:spcPts val="1200"/>
              </a:spcBef>
              <a:buFont typeface="Arial" panose="020B0604020202020204" pitchFamily="34" charset="0"/>
              <a:buChar char="•"/>
            </a:pPr>
            <a:r>
              <a:rPr lang="en-US" dirty="0" smtClean="0">
                <a:solidFill>
                  <a:schemeClr val="tx2"/>
                </a:solidFill>
                <a:cs typeface="Segoe UI Semibold" panose="020B0702040204020203" pitchFamily="34" charset="0"/>
              </a:rPr>
              <a:t>Use cloud data to build a predictive model</a:t>
            </a:r>
          </a:p>
          <a:p>
            <a:pPr marL="285750" indent="-285750">
              <a:spcBef>
                <a:spcPts val="1200"/>
              </a:spcBef>
              <a:buFont typeface="Arial" panose="020B0604020202020204" pitchFamily="34" charset="0"/>
              <a:buChar char="•"/>
            </a:pPr>
            <a:r>
              <a:rPr lang="en-US" dirty="0" smtClean="0">
                <a:solidFill>
                  <a:schemeClr val="tx2"/>
                </a:solidFill>
                <a:cs typeface="Segoe UI Semibold" panose="020B0702040204020203" pitchFamily="34" charset="0"/>
              </a:rPr>
              <a:t>Deploy predictive model and an API</a:t>
            </a:r>
          </a:p>
          <a:p>
            <a:pPr marL="285750" indent="-285750">
              <a:spcBef>
                <a:spcPts val="1200"/>
              </a:spcBef>
              <a:buFont typeface="Arial" panose="020B0604020202020204" pitchFamily="34" charset="0"/>
              <a:buChar char="•"/>
            </a:pPr>
            <a:r>
              <a:rPr lang="en-US" dirty="0" smtClean="0">
                <a:solidFill>
                  <a:schemeClr val="tx2"/>
                </a:solidFill>
                <a:cs typeface="Segoe UI Semibold" panose="020B0702040204020203" pitchFamily="34" charset="0"/>
              </a:rPr>
              <a:t>Consume the API in Excel</a:t>
            </a:r>
          </a:p>
          <a:p>
            <a:pPr marL="285750" indent="-285750">
              <a:spcBef>
                <a:spcPts val="1200"/>
              </a:spcBef>
              <a:buFont typeface="Arial" panose="020B0604020202020204" pitchFamily="34" charset="0"/>
              <a:buChar char="•"/>
            </a:pPr>
            <a:r>
              <a:rPr lang="en-US" dirty="0" smtClean="0">
                <a:solidFill>
                  <a:schemeClr val="tx2"/>
                </a:solidFill>
                <a:cs typeface="Segoe UI Semibold" panose="020B0702040204020203" pitchFamily="34" charset="0"/>
              </a:rPr>
              <a:t>Leverage Power BI to democratize the results from machine </a:t>
            </a:r>
            <a:r>
              <a:rPr lang="en-US" dirty="0">
                <a:solidFill>
                  <a:schemeClr val="tx2"/>
                </a:solidFill>
                <a:cs typeface="Segoe UI Semibold" panose="020B0702040204020203" pitchFamily="34" charset="0"/>
              </a:rPr>
              <a:t>l</a:t>
            </a:r>
            <a:r>
              <a:rPr lang="en-US" dirty="0" smtClean="0">
                <a:solidFill>
                  <a:schemeClr val="tx2"/>
                </a:solidFill>
                <a:cs typeface="Segoe UI Semibold" panose="020B0702040204020203" pitchFamily="34" charset="0"/>
              </a:rPr>
              <a:t>earning investments</a:t>
            </a:r>
            <a:endParaRPr lang="en-US" dirty="0">
              <a:solidFill>
                <a:schemeClr val="tx2"/>
              </a:solidFill>
              <a:cs typeface="Segoe UI Semibold" panose="020B0702040204020203" pitchFamily="34" charset="0"/>
            </a:endParaRPr>
          </a:p>
        </p:txBody>
      </p:sp>
      <p:sp>
        <p:nvSpPr>
          <p:cNvPr id="13" name="Slide Number Placeholder 12"/>
          <p:cNvSpPr>
            <a:spLocks noGrp="1"/>
          </p:cNvSpPr>
          <p:nvPr>
            <p:ph type="sldNum" sz="quarter" idx="4"/>
          </p:nvPr>
        </p:nvSpPr>
        <p:spPr/>
        <p:txBody>
          <a:bodyPr/>
          <a:lstStyle/>
          <a:p>
            <a:pPr defTabSz="914363"/>
            <a:fld id="{727B4C2D-45E2-4621-8491-2995EB46A674}" type="slidenum">
              <a:rPr lang="en-US" smtClean="0">
                <a:solidFill>
                  <a:schemeClr val="bg2"/>
                </a:solidFill>
              </a:rPr>
              <a:pPr defTabSz="914363"/>
              <a:t>38</a:t>
            </a:fld>
            <a:endParaRPr lang="en-US">
              <a:solidFill>
                <a:schemeClr val="bg2"/>
              </a:solidFill>
            </a:endParaRPr>
          </a:p>
        </p:txBody>
      </p:sp>
    </p:spTree>
    <p:extLst>
      <p:ext uri="{BB962C8B-B14F-4D97-AF65-F5344CB8AC3E}">
        <p14:creationId xmlns:p14="http://schemas.microsoft.com/office/powerpoint/2010/main" val="1352468251"/>
      </p:ext>
    </p:extLst>
  </p:cSld>
  <p:clrMapOvr>
    <a:masterClrMapping/>
  </p:clrMapOvr>
  <p:transition>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latin typeface="Segoe UI Light"/>
                <a:cs typeface="Segoe UI Light"/>
              </a:rPr>
              <a:t>THANK YOU</a:t>
            </a:r>
            <a:endParaRPr lang="en-US" sz="6600" dirty="0">
              <a:latin typeface="Segoe UI Light"/>
              <a:cs typeface="Segoe UI Light"/>
            </a:endParaRPr>
          </a:p>
        </p:txBody>
      </p:sp>
      <p:sp>
        <p:nvSpPr>
          <p:cNvPr id="4" name="Text Placeholder 3"/>
          <p:cNvSpPr>
            <a:spLocks noGrp="1"/>
          </p:cNvSpPr>
          <p:nvPr>
            <p:ph type="body" sz="quarter" idx="12"/>
          </p:nvPr>
        </p:nvSpPr>
        <p:spPr>
          <a:xfrm>
            <a:off x="522514" y="3935091"/>
            <a:ext cx="11161486" cy="619323"/>
          </a:xfrm>
        </p:spPr>
        <p:txBody>
          <a:bodyPr/>
          <a:lstStyle/>
          <a:p>
            <a:r>
              <a:rPr lang="en-US" sz="3600" dirty="0" smtClean="0">
                <a:latin typeface="+mn-lt"/>
              </a:rPr>
              <a:t>Q &amp; A</a:t>
            </a:r>
            <a:endParaRPr lang="en-US" sz="3600" dirty="0">
              <a:latin typeface="+mn-lt"/>
            </a:endParaRPr>
          </a:p>
        </p:txBody>
      </p:sp>
    </p:spTree>
    <p:extLst>
      <p:ext uri="{BB962C8B-B14F-4D97-AF65-F5344CB8AC3E}">
        <p14:creationId xmlns:p14="http://schemas.microsoft.com/office/powerpoint/2010/main" val="2480965055"/>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5 Questions Data Science Answers</a:t>
            </a:r>
          </a:p>
        </p:txBody>
      </p:sp>
      <p:sp>
        <p:nvSpPr>
          <p:cNvPr id="3" name="Content Placeholder 2"/>
          <p:cNvSpPr>
            <a:spLocks noGrp="1"/>
          </p:cNvSpPr>
          <p:nvPr>
            <p:ph idx="1"/>
          </p:nvPr>
        </p:nvSpPr>
        <p:spPr>
          <a:xfrm>
            <a:off x="677334" y="1471961"/>
            <a:ext cx="8596668" cy="4569401"/>
          </a:xfrm>
        </p:spPr>
        <p:txBody>
          <a:bodyPr>
            <a:normAutofit/>
          </a:bodyPr>
          <a:lstStyle/>
          <a:p>
            <a:r>
              <a:rPr lang="en-US" sz="2000" dirty="0"/>
              <a:t>Data Science uses numbers and names (also known as categories or labels) to predict answers to questions.  It might surprise you, but there are only five questions that data science answers:</a:t>
            </a:r>
          </a:p>
          <a:p>
            <a:pPr lvl="1"/>
            <a:r>
              <a:rPr lang="en-US" sz="1800" dirty="0"/>
              <a:t>Is this A or B?</a:t>
            </a:r>
          </a:p>
          <a:p>
            <a:pPr lvl="1"/>
            <a:r>
              <a:rPr lang="en-US" sz="1800" dirty="0"/>
              <a:t>Is this weird?</a:t>
            </a:r>
          </a:p>
          <a:p>
            <a:pPr lvl="1"/>
            <a:r>
              <a:rPr lang="en-US" sz="1800" dirty="0"/>
              <a:t>How much – or – How many?</a:t>
            </a:r>
          </a:p>
          <a:p>
            <a:pPr lvl="1"/>
            <a:r>
              <a:rPr lang="en-US" sz="1800" dirty="0"/>
              <a:t>How is this organized?</a:t>
            </a:r>
          </a:p>
          <a:p>
            <a:pPr lvl="1"/>
            <a:r>
              <a:rPr lang="en-US" sz="1800" dirty="0"/>
              <a:t>What should I do next?</a:t>
            </a:r>
          </a:p>
          <a:p>
            <a:r>
              <a:rPr lang="en-US" sz="2000" dirty="0"/>
              <a:t>Each one of these questions is answered by a separate family of machine learning methods, called algorithms.</a:t>
            </a:r>
          </a:p>
          <a:p>
            <a:endParaRPr lang="en-US" dirty="0"/>
          </a:p>
        </p:txBody>
      </p:sp>
    </p:spTree>
    <p:extLst>
      <p:ext uri="{BB962C8B-B14F-4D97-AF65-F5344CB8AC3E}">
        <p14:creationId xmlns:p14="http://schemas.microsoft.com/office/powerpoint/2010/main" val="287799923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26146" y="3341727"/>
            <a:ext cx="8459244" cy="1292662"/>
          </a:xfrm>
        </p:spPr>
        <p:txBody>
          <a:bodyPr/>
          <a:lstStyle/>
          <a:p>
            <a:r>
              <a:rPr lang="en-US" dirty="0" smtClean="0">
                <a:latin typeface="Segoe UI Light"/>
                <a:cs typeface="Segoe UI Light"/>
              </a:rPr>
              <a:t>A Data Journey - Introduction</a:t>
            </a:r>
            <a:br>
              <a:rPr lang="en-US" dirty="0" smtClean="0">
                <a:latin typeface="Segoe UI Light"/>
                <a:cs typeface="Segoe UI Light"/>
              </a:rPr>
            </a:br>
            <a:r>
              <a:rPr lang="en-US" sz="3600" dirty="0" smtClean="0">
                <a:solidFill>
                  <a:schemeClr val="tx1">
                    <a:lumMod val="85000"/>
                    <a:lumOff val="15000"/>
                  </a:schemeClr>
                </a:solidFill>
                <a:latin typeface="Segoe UI Light"/>
                <a:cs typeface="Segoe UI Light"/>
              </a:rPr>
              <a:t>Customer Churn Model</a:t>
            </a:r>
            <a:endParaRPr lang="en-US" sz="3600" dirty="0">
              <a:solidFill>
                <a:schemeClr val="tx1">
                  <a:lumMod val="85000"/>
                  <a:lumOff val="15000"/>
                </a:schemeClr>
              </a:solidFill>
              <a:latin typeface="Segoe UI Light"/>
              <a:cs typeface="Segoe UI Light"/>
            </a:endParaRPr>
          </a:p>
        </p:txBody>
      </p:sp>
      <p:sp>
        <p:nvSpPr>
          <p:cNvPr id="4" name="Text Placeholder 3"/>
          <p:cNvSpPr>
            <a:spLocks noGrp="1"/>
          </p:cNvSpPr>
          <p:nvPr>
            <p:ph type="body" sz="quarter" idx="12"/>
          </p:nvPr>
        </p:nvSpPr>
        <p:spPr/>
        <p:txBody>
          <a:bodyPr/>
          <a:lstStyle/>
          <a:p>
            <a:r>
              <a:rPr lang="en-US" dirty="0" smtClean="0"/>
              <a:t>March,</a:t>
            </a:r>
            <a:r>
              <a:rPr lang="en-US" baseline="30000" dirty="0" smtClean="0"/>
              <a:t> </a:t>
            </a:r>
            <a:r>
              <a:rPr lang="en-US" dirty="0" smtClean="0"/>
              <a:t>2018</a:t>
            </a:r>
            <a:endParaRPr lang="en-US" dirty="0"/>
          </a:p>
        </p:txBody>
      </p:sp>
    </p:spTree>
    <p:extLst>
      <p:ext uri="{BB962C8B-B14F-4D97-AF65-F5344CB8AC3E}">
        <p14:creationId xmlns:p14="http://schemas.microsoft.com/office/powerpoint/2010/main" val="248693680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Churn Model</a:t>
            </a:r>
            <a:endParaRPr lang="en-US" dirty="0"/>
          </a:p>
        </p:txBody>
      </p:sp>
      <p:sp>
        <p:nvSpPr>
          <p:cNvPr id="3" name="Text Placeholder 2"/>
          <p:cNvSpPr>
            <a:spLocks noGrp="1"/>
          </p:cNvSpPr>
          <p:nvPr>
            <p:ph type="body" sz="quarter" idx="12"/>
          </p:nvPr>
        </p:nvSpPr>
        <p:spPr/>
        <p:txBody>
          <a:bodyPr/>
          <a:lstStyle/>
          <a:p>
            <a:r>
              <a:rPr lang="en-US" dirty="0" smtClean="0"/>
              <a:t>How did we do it?</a:t>
            </a:r>
            <a:endParaRPr lang="en-US" dirty="0"/>
          </a:p>
        </p:txBody>
      </p:sp>
    </p:spTree>
    <p:extLst>
      <p:ext uri="{BB962C8B-B14F-4D97-AF65-F5344CB8AC3E}">
        <p14:creationId xmlns:p14="http://schemas.microsoft.com/office/powerpoint/2010/main" val="1435406241"/>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81873" y="0"/>
            <a:ext cx="8148281" cy="6189560"/>
          </a:xfrm>
          <a:prstGeom prst="rect">
            <a:avLst/>
          </a:prstGeom>
        </p:spPr>
      </p:pic>
    </p:spTree>
    <p:extLst>
      <p:ext uri="{BB962C8B-B14F-4D97-AF65-F5344CB8AC3E}">
        <p14:creationId xmlns:p14="http://schemas.microsoft.com/office/powerpoint/2010/main" val="1817974941"/>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2801" t="5717" r="2801" b="11774"/>
          <a:stretch/>
        </p:blipFill>
        <p:spPr>
          <a:xfrm>
            <a:off x="2041721" y="1383323"/>
            <a:ext cx="7532126" cy="3704492"/>
          </a:xfrm>
          <a:prstGeom prst="rect">
            <a:avLst/>
          </a:prstGeom>
        </p:spPr>
      </p:pic>
    </p:spTree>
    <p:extLst>
      <p:ext uri="{BB962C8B-B14F-4D97-AF65-F5344CB8AC3E}">
        <p14:creationId xmlns:p14="http://schemas.microsoft.com/office/powerpoint/2010/main" val="3486575038"/>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p:cNvSpPr>
                <a:spLocks noGrp="1"/>
              </p:cNvSpPr>
              <p:nvPr>
                <p:ph type="body" sz="quarter" idx="10"/>
              </p:nvPr>
            </p:nvSpPr>
            <p:spPr>
              <a:xfrm>
                <a:off x="519248" y="1447799"/>
                <a:ext cx="11151917" cy="4318233"/>
              </a:xfrm>
            </p:spPr>
            <p:txBody>
              <a:bodyPr/>
              <a:lstStyle/>
              <a:p>
                <a:r>
                  <a:rPr lang="en-US" sz="2800" dirty="0" smtClean="0"/>
                  <a:t>While is it is widely accepted that churn describes a consumer behavior patter where the stop or reduce using your product or services.</a:t>
                </a:r>
              </a:p>
              <a:p>
                <a:endParaRPr lang="en-US" sz="2800" dirty="0" smtClean="0"/>
              </a:p>
              <a:p>
                <a:pPr/>
                <a14:m>
                  <m:oMathPara xmlns:m="http://schemas.openxmlformats.org/officeDocument/2006/math">
                    <m:oMathParaPr>
                      <m:jc m:val="centerGroup"/>
                    </m:oMathParaPr>
                    <m:oMath xmlns:m="http://schemas.openxmlformats.org/officeDocument/2006/math">
                      <m:f>
                        <m:fPr>
                          <m:ctrlPr>
                            <a:rPr lang="en-US" sz="2800" i="1">
                              <a:latin typeface="Cambria Math" panose="02040503050406030204" pitchFamily="18" charset="0"/>
                            </a:rPr>
                          </m:ctrlPr>
                        </m:fPr>
                        <m:num>
                          <m:r>
                            <a:rPr lang="en-US" sz="2800" i="1">
                              <a:latin typeface="Cambria Math" panose="02040503050406030204" pitchFamily="18" charset="0"/>
                            </a:rPr>
                            <m:t>𝐿𝑜𝑠𝑡</m:t>
                          </m:r>
                          <m:r>
                            <a:rPr lang="en-US" sz="2800" i="1">
                              <a:latin typeface="Cambria Math" panose="02040503050406030204" pitchFamily="18" charset="0"/>
                            </a:rPr>
                            <m:t> </m:t>
                          </m:r>
                          <m:r>
                            <a:rPr lang="en-US" sz="2800" i="1">
                              <a:latin typeface="Cambria Math" panose="02040503050406030204" pitchFamily="18" charset="0"/>
                            </a:rPr>
                            <m:t>𝐶𝑢𝑠𝑡𝑜𝑚𝑒𝑟𝑠</m:t>
                          </m:r>
                        </m:num>
                        <m:den>
                          <m:r>
                            <a:rPr lang="en-US" sz="2800" i="1">
                              <a:latin typeface="Cambria Math" panose="02040503050406030204" pitchFamily="18" charset="0"/>
                            </a:rPr>
                            <m:t>𝑁𝑒𝑤</m:t>
                          </m:r>
                          <m:r>
                            <a:rPr lang="en-US" sz="2800" i="1">
                              <a:latin typeface="Cambria Math" panose="02040503050406030204" pitchFamily="18" charset="0"/>
                            </a:rPr>
                            <m:t> </m:t>
                          </m:r>
                          <m:r>
                            <a:rPr lang="en-US" sz="2800" i="1">
                              <a:latin typeface="Cambria Math" panose="02040503050406030204" pitchFamily="18" charset="0"/>
                            </a:rPr>
                            <m:t>𝐶𝑢𝑠𝑡𝑜𝑚𝑒𝑟𝑠</m:t>
                          </m:r>
                        </m:den>
                      </m:f>
                      <m:r>
                        <a:rPr lang="en-US" sz="2800" i="1">
                          <a:latin typeface="Cambria Math" panose="02040503050406030204" pitchFamily="18" charset="0"/>
                        </a:rPr>
                        <m:t>=% </m:t>
                      </m:r>
                      <m:r>
                        <a:rPr lang="en-US" sz="2800" i="1">
                          <a:latin typeface="Cambria Math" panose="02040503050406030204" pitchFamily="18" charset="0"/>
                        </a:rPr>
                        <m:t>𝐶h𝑢𝑟𝑛</m:t>
                      </m:r>
                    </m:oMath>
                  </m:oMathPara>
                </a14:m>
                <a:endParaRPr lang="en-US" sz="2800" dirty="0"/>
              </a:p>
              <a:p>
                <a:r>
                  <a:rPr lang="en-US" sz="2800" dirty="0" smtClean="0"/>
                  <a:t>How you calculate a lost customer varies from product, service, industry, etc.  It is a term that must be discreetly defined</a:t>
                </a:r>
              </a:p>
              <a:p>
                <a:r>
                  <a:rPr lang="en-US" sz="2800" dirty="0" smtClean="0"/>
                  <a:t>Business problem – new customers cost more than existing customers!</a:t>
                </a:r>
                <a:endParaRPr lang="en-US" sz="3600" dirty="0" smtClean="0">
                  <a:latin typeface="+mj-lt"/>
                </a:endParaRPr>
              </a:p>
            </p:txBody>
          </p:sp>
        </mc:Choice>
        <mc:Fallback xmlns="">
          <p:sp>
            <p:nvSpPr>
              <p:cNvPr id="2" name="Text Placeholder 1"/>
              <p:cNvSpPr>
                <a:spLocks noGrp="1" noRot="1" noChangeAspect="1" noMove="1" noResize="1" noEditPoints="1" noAdjustHandles="1" noChangeArrowheads="1" noChangeShapeType="1" noTextEdit="1"/>
              </p:cNvSpPr>
              <p:nvPr>
                <p:ph type="body" sz="quarter" idx="10"/>
              </p:nvPr>
            </p:nvSpPr>
            <p:spPr>
              <a:xfrm>
                <a:off x="519248" y="1447799"/>
                <a:ext cx="11151917" cy="4318233"/>
              </a:xfrm>
              <a:blipFill>
                <a:blip r:embed="rId3"/>
                <a:stretch>
                  <a:fillRect l="-1913" t="-2398" r="-1202" b="-3949"/>
                </a:stretch>
              </a:blipFill>
            </p:spPr>
            <p:txBody>
              <a:bodyPr/>
              <a:lstStyle/>
              <a:p>
                <a:r>
                  <a:rPr lang="en-US">
                    <a:noFill/>
                  </a:rPr>
                  <a:t> </a:t>
                </a:r>
              </a:p>
            </p:txBody>
          </p:sp>
        </mc:Fallback>
      </mc:AlternateContent>
      <p:sp>
        <p:nvSpPr>
          <p:cNvPr id="3" name="Title 2"/>
          <p:cNvSpPr>
            <a:spLocks noGrp="1"/>
          </p:cNvSpPr>
          <p:nvPr>
            <p:ph type="title"/>
          </p:nvPr>
        </p:nvSpPr>
        <p:spPr/>
        <p:txBody>
          <a:bodyPr/>
          <a:lstStyle/>
          <a:p>
            <a:r>
              <a:rPr lang="en-US" dirty="0" err="1" smtClean="0"/>
              <a:t>AzureML</a:t>
            </a:r>
            <a:r>
              <a:rPr lang="en-US" dirty="0" smtClean="0"/>
              <a:t> – Churn Model Demo</a:t>
            </a:r>
            <a:endParaRPr lang="en-US" dirty="0"/>
          </a:p>
        </p:txBody>
      </p:sp>
      <p:sp>
        <p:nvSpPr>
          <p:cNvPr id="4" name="Footer Placeholder 3"/>
          <p:cNvSpPr>
            <a:spLocks noGrp="1"/>
          </p:cNvSpPr>
          <p:nvPr>
            <p:ph type="ftr" sz="quarter" idx="3"/>
          </p:nvPr>
        </p:nvSpPr>
        <p:spPr/>
        <p:txBody>
          <a:bodyPr/>
          <a:lstStyle/>
          <a:p>
            <a:r>
              <a:rPr lang="en-US" dirty="0" smtClean="0"/>
              <a:t>Confidential</a:t>
            </a:r>
            <a:endParaRPr lang="en-US" dirty="0"/>
          </a:p>
        </p:txBody>
      </p:sp>
      <p:sp>
        <p:nvSpPr>
          <p:cNvPr id="5" name="Slide Number Placeholder 4"/>
          <p:cNvSpPr>
            <a:spLocks noGrp="1"/>
          </p:cNvSpPr>
          <p:nvPr>
            <p:ph type="sldNum" sz="quarter" idx="4"/>
          </p:nvPr>
        </p:nvSpPr>
        <p:spPr/>
        <p:txBody>
          <a:bodyPr/>
          <a:lstStyle/>
          <a:p>
            <a:pPr defTabSz="914363"/>
            <a:fld id="{727B4C2D-45E2-4621-8491-2995EB46A674}" type="slidenum">
              <a:rPr lang="en-US" smtClean="0"/>
              <a:pPr defTabSz="914363"/>
              <a:t>44</a:t>
            </a:fld>
            <a:endParaRPr lang="en-US"/>
          </a:p>
        </p:txBody>
      </p:sp>
    </p:spTree>
    <p:extLst>
      <p:ext uri="{BB962C8B-B14F-4D97-AF65-F5344CB8AC3E}">
        <p14:creationId xmlns:p14="http://schemas.microsoft.com/office/powerpoint/2010/main" val="3281130361"/>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9248" y="1447799"/>
            <a:ext cx="11151917" cy="4370427"/>
          </a:xfrm>
        </p:spPr>
        <p:txBody>
          <a:bodyPr/>
          <a:lstStyle/>
          <a:p>
            <a:pPr marL="571500" indent="-571500">
              <a:buFont typeface="Arial" panose="020B0604020202020204" pitchFamily="34" charset="0"/>
              <a:buChar char="•"/>
            </a:pPr>
            <a:r>
              <a:rPr lang="en-US" sz="3200" dirty="0" smtClean="0"/>
              <a:t>Data selected from 2009 KDD competition</a:t>
            </a:r>
          </a:p>
          <a:p>
            <a:pPr marL="571500" indent="-571500">
              <a:buFont typeface="Arial" panose="020B0604020202020204" pitchFamily="34" charset="0"/>
              <a:buChar char="•"/>
            </a:pPr>
            <a:r>
              <a:rPr lang="en-US" sz="3200" dirty="0" smtClean="0"/>
              <a:t>The data was collected from a telecommunications company, Orange in France.</a:t>
            </a:r>
          </a:p>
          <a:p>
            <a:pPr marL="571500" indent="-571500">
              <a:buFont typeface="Arial" panose="020B0604020202020204" pitchFamily="34" charset="0"/>
              <a:buChar char="•"/>
            </a:pPr>
            <a:r>
              <a:rPr lang="en-US" sz="3200" dirty="0" smtClean="0"/>
              <a:t>The goal is to build an effective machine learning model for predicting churn, willingness to buy new products/services and opportunities for upselling.</a:t>
            </a:r>
          </a:p>
          <a:p>
            <a:pPr marL="571500" indent="-571500">
              <a:buFont typeface="Arial" panose="020B0604020202020204" pitchFamily="34" charset="0"/>
              <a:buChar char="•"/>
            </a:pPr>
            <a:r>
              <a:rPr lang="en-US" sz="3200" dirty="0" smtClean="0"/>
              <a:t>In this exercise we focus on customer churn.</a:t>
            </a:r>
            <a:endParaRPr lang="en-US" sz="3200" dirty="0"/>
          </a:p>
        </p:txBody>
      </p:sp>
      <p:sp>
        <p:nvSpPr>
          <p:cNvPr id="3" name="Title 2"/>
          <p:cNvSpPr>
            <a:spLocks noGrp="1"/>
          </p:cNvSpPr>
          <p:nvPr>
            <p:ph type="title"/>
          </p:nvPr>
        </p:nvSpPr>
        <p:spPr/>
        <p:txBody>
          <a:bodyPr/>
          <a:lstStyle/>
          <a:p>
            <a:r>
              <a:rPr lang="en-US" dirty="0" smtClean="0"/>
              <a:t>Churn Model – Use Case</a:t>
            </a:r>
            <a:endParaRPr lang="en-US" dirty="0"/>
          </a:p>
        </p:txBody>
      </p:sp>
      <p:sp>
        <p:nvSpPr>
          <p:cNvPr id="4" name="Footer Placeholder 3"/>
          <p:cNvSpPr>
            <a:spLocks noGrp="1"/>
          </p:cNvSpPr>
          <p:nvPr>
            <p:ph type="ftr" sz="quarter" idx="3"/>
          </p:nvPr>
        </p:nvSpPr>
        <p:spPr/>
        <p:txBody>
          <a:bodyPr/>
          <a:lstStyle/>
          <a:p>
            <a:r>
              <a:rPr lang="en-US" smtClean="0"/>
              <a:t>Confidential</a:t>
            </a:r>
            <a:endParaRPr lang="en-US"/>
          </a:p>
        </p:txBody>
      </p:sp>
      <p:sp>
        <p:nvSpPr>
          <p:cNvPr id="5" name="Slide Number Placeholder 4"/>
          <p:cNvSpPr>
            <a:spLocks noGrp="1"/>
          </p:cNvSpPr>
          <p:nvPr>
            <p:ph type="sldNum" sz="quarter" idx="4"/>
          </p:nvPr>
        </p:nvSpPr>
        <p:spPr/>
        <p:txBody>
          <a:bodyPr/>
          <a:lstStyle/>
          <a:p>
            <a:pPr defTabSz="914363"/>
            <a:fld id="{727B4C2D-45E2-4621-8491-2995EB46A674}" type="slidenum">
              <a:rPr lang="en-US" smtClean="0"/>
              <a:pPr defTabSz="914363"/>
              <a:t>45</a:t>
            </a:fld>
            <a:endParaRPr lang="en-US"/>
          </a:p>
        </p:txBody>
      </p:sp>
    </p:spTree>
    <p:extLst>
      <p:ext uri="{BB962C8B-B14F-4D97-AF65-F5344CB8AC3E}">
        <p14:creationId xmlns:p14="http://schemas.microsoft.com/office/powerpoint/2010/main" val="3991025462"/>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9248" y="1447799"/>
            <a:ext cx="11151917" cy="4616648"/>
          </a:xfrm>
        </p:spPr>
        <p:txBody>
          <a:bodyPr/>
          <a:lstStyle/>
          <a:p>
            <a:r>
              <a:rPr lang="en-US" sz="2400" dirty="0" smtClean="0"/>
              <a:t>Data Engineering</a:t>
            </a:r>
          </a:p>
          <a:p>
            <a:pPr marL="571500" indent="-571500">
              <a:spcBef>
                <a:spcPts val="1200"/>
              </a:spcBef>
              <a:buFont typeface="Arial" panose="020B0604020202020204" pitchFamily="34" charset="0"/>
              <a:buChar char="•"/>
            </a:pPr>
            <a:r>
              <a:rPr lang="en-US" sz="1800" dirty="0" smtClean="0"/>
              <a:t>Columns 1-190 are numeric, the rest are categorical. </a:t>
            </a:r>
            <a:endParaRPr lang="en-US" sz="1800" dirty="0"/>
          </a:p>
          <a:p>
            <a:pPr marL="803275" lvl="2" indent="-571500">
              <a:spcBef>
                <a:spcPts val="1200"/>
              </a:spcBef>
              <a:buFont typeface="Arial" panose="020B0604020202020204" pitchFamily="34" charset="0"/>
              <a:buChar char="•"/>
            </a:pPr>
            <a:r>
              <a:rPr lang="en-US" sz="1800" dirty="0" smtClean="0">
                <a:latin typeface="+mj-lt"/>
              </a:rPr>
              <a:t>S</a:t>
            </a:r>
            <a:r>
              <a:rPr lang="en-US" sz="1600" dirty="0" smtClean="0">
                <a:latin typeface="+mj-lt"/>
              </a:rPr>
              <a:t>plit the data between numeric and categorical</a:t>
            </a:r>
          </a:p>
          <a:p>
            <a:pPr marL="803275" lvl="2" indent="-571500">
              <a:spcBef>
                <a:spcPts val="1200"/>
              </a:spcBef>
              <a:buFont typeface="Arial" panose="020B0604020202020204" pitchFamily="34" charset="0"/>
              <a:buChar char="•"/>
            </a:pPr>
            <a:r>
              <a:rPr lang="en-US" sz="1600" dirty="0" smtClean="0">
                <a:latin typeface="+mj-lt"/>
              </a:rPr>
              <a:t>Remove numerical variables that are all or nearly all 0s (added a branch showing how to do this in R)</a:t>
            </a:r>
          </a:p>
          <a:p>
            <a:pPr marL="803275" lvl="2" indent="-571500">
              <a:spcBef>
                <a:spcPts val="1200"/>
              </a:spcBef>
              <a:buFont typeface="Arial" panose="020B0604020202020204" pitchFamily="34" charset="0"/>
              <a:buChar char="•"/>
            </a:pPr>
            <a:r>
              <a:rPr lang="en-US" sz="1600" dirty="0" smtClean="0">
                <a:latin typeface="+mj-lt"/>
              </a:rPr>
              <a:t>Apply a Math operation to add +1 to each numeric variable</a:t>
            </a:r>
          </a:p>
          <a:p>
            <a:pPr marL="1028700" lvl="3" indent="-571500">
              <a:spcBef>
                <a:spcPts val="1200"/>
              </a:spcBef>
              <a:buFont typeface="Arial" panose="020B0604020202020204" pitchFamily="34" charset="0"/>
              <a:buChar char="•"/>
            </a:pPr>
            <a:r>
              <a:rPr lang="en-US" sz="1600" dirty="0" smtClean="0">
                <a:latin typeface="+mj-lt"/>
              </a:rPr>
              <a:t>Allows you to distinguish between a 0 in the data source vs. the substitution value of 0 when the missing data substitution is made later.</a:t>
            </a:r>
          </a:p>
          <a:p>
            <a:pPr marL="803275" lvl="2" indent="-571500">
              <a:spcBef>
                <a:spcPts val="1200"/>
              </a:spcBef>
              <a:buFont typeface="Arial" panose="020B0604020202020204" pitchFamily="34" charset="0"/>
              <a:buChar char="•"/>
            </a:pPr>
            <a:r>
              <a:rPr lang="en-US" sz="1800" dirty="0" smtClean="0">
                <a:latin typeface="+mj-lt"/>
              </a:rPr>
              <a:t>Apply the Clean Missing Data module to sub 0 for all missing numeric values</a:t>
            </a:r>
          </a:p>
          <a:p>
            <a:pPr marL="803275" lvl="2" indent="-571500">
              <a:spcBef>
                <a:spcPts val="1200"/>
              </a:spcBef>
              <a:buFont typeface="Arial" panose="020B0604020202020204" pitchFamily="34" charset="0"/>
              <a:buChar char="•"/>
            </a:pPr>
            <a:r>
              <a:rPr lang="en-US" sz="1800" dirty="0" smtClean="0">
                <a:latin typeface="+mj-lt"/>
              </a:rPr>
              <a:t>Bin the numeric column variable values into 50 equally spaced bins</a:t>
            </a:r>
          </a:p>
          <a:p>
            <a:pPr marL="1028700" lvl="3" indent="-571500">
              <a:spcBef>
                <a:spcPts val="1200"/>
              </a:spcBef>
              <a:buFont typeface="Arial" panose="020B0604020202020204" pitchFamily="34" charset="0"/>
              <a:buChar char="•"/>
            </a:pPr>
            <a:r>
              <a:rPr lang="en-US" sz="1600" dirty="0" smtClean="0">
                <a:latin typeface="+mj-lt"/>
              </a:rPr>
              <a:t>This sometimes helps the accuracy of machine learning algorithms – always experiment to determine the best way to proceed!</a:t>
            </a:r>
          </a:p>
          <a:p>
            <a:pPr marL="571500" lvl="1" indent="-571500">
              <a:spcBef>
                <a:spcPts val="1200"/>
              </a:spcBef>
              <a:buFont typeface="Arial" panose="020B0604020202020204" pitchFamily="34" charset="0"/>
              <a:buChar char="•"/>
            </a:pPr>
            <a:endParaRPr lang="en-US" sz="1800" dirty="0" smtClean="0">
              <a:latin typeface="+mj-lt"/>
            </a:endParaRPr>
          </a:p>
        </p:txBody>
      </p:sp>
      <p:sp>
        <p:nvSpPr>
          <p:cNvPr id="3" name="Title 2"/>
          <p:cNvSpPr>
            <a:spLocks noGrp="1"/>
          </p:cNvSpPr>
          <p:nvPr>
            <p:ph type="title"/>
          </p:nvPr>
        </p:nvSpPr>
        <p:spPr/>
        <p:txBody>
          <a:bodyPr/>
          <a:lstStyle/>
          <a:p>
            <a:r>
              <a:rPr lang="en-US" dirty="0" err="1" smtClean="0"/>
              <a:t>AzureML</a:t>
            </a:r>
            <a:r>
              <a:rPr lang="en-US" dirty="0" smtClean="0"/>
              <a:t> – </a:t>
            </a:r>
            <a:r>
              <a:rPr lang="en-US" dirty="0" err="1" smtClean="0"/>
              <a:t>ChurnDemo</a:t>
            </a:r>
            <a:endParaRPr lang="en-US" dirty="0"/>
          </a:p>
        </p:txBody>
      </p:sp>
      <p:sp>
        <p:nvSpPr>
          <p:cNvPr id="4" name="Footer Placeholder 3"/>
          <p:cNvSpPr>
            <a:spLocks noGrp="1"/>
          </p:cNvSpPr>
          <p:nvPr>
            <p:ph type="ftr" sz="quarter" idx="3"/>
          </p:nvPr>
        </p:nvSpPr>
        <p:spPr/>
        <p:txBody>
          <a:bodyPr/>
          <a:lstStyle/>
          <a:p>
            <a:r>
              <a:rPr lang="en-US" smtClean="0"/>
              <a:t>Confidential</a:t>
            </a:r>
            <a:endParaRPr lang="en-US"/>
          </a:p>
        </p:txBody>
      </p:sp>
      <p:sp>
        <p:nvSpPr>
          <p:cNvPr id="5" name="Slide Number Placeholder 4"/>
          <p:cNvSpPr>
            <a:spLocks noGrp="1"/>
          </p:cNvSpPr>
          <p:nvPr>
            <p:ph type="sldNum" sz="quarter" idx="4"/>
          </p:nvPr>
        </p:nvSpPr>
        <p:spPr/>
        <p:txBody>
          <a:bodyPr/>
          <a:lstStyle/>
          <a:p>
            <a:pPr defTabSz="914363"/>
            <a:fld id="{727B4C2D-45E2-4621-8491-2995EB46A674}" type="slidenum">
              <a:rPr lang="en-US" smtClean="0"/>
              <a:pPr defTabSz="914363"/>
              <a:t>46</a:t>
            </a:fld>
            <a:endParaRPr lang="en-US"/>
          </a:p>
        </p:txBody>
      </p:sp>
    </p:spTree>
    <p:extLst>
      <p:ext uri="{BB962C8B-B14F-4D97-AF65-F5344CB8AC3E}">
        <p14:creationId xmlns:p14="http://schemas.microsoft.com/office/powerpoint/2010/main" val="1996151304"/>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9248" y="1447799"/>
            <a:ext cx="11151917" cy="4339650"/>
          </a:xfrm>
        </p:spPr>
        <p:txBody>
          <a:bodyPr/>
          <a:lstStyle/>
          <a:p>
            <a:pPr>
              <a:spcBef>
                <a:spcPts val="1200"/>
              </a:spcBef>
            </a:pPr>
            <a:r>
              <a:rPr lang="en-US" sz="2400" dirty="0" smtClean="0"/>
              <a:t>Categorical Data</a:t>
            </a:r>
          </a:p>
          <a:p>
            <a:pPr marL="342900" indent="-342900">
              <a:spcBef>
                <a:spcPts val="1200"/>
              </a:spcBef>
              <a:buFont typeface="Arial" panose="020B0604020202020204" pitchFamily="34" charset="0"/>
              <a:buChar char="•"/>
            </a:pPr>
            <a:r>
              <a:rPr lang="en-US" sz="1800" dirty="0" smtClean="0"/>
              <a:t>Use Clean Missing Data to replace missing data with 0</a:t>
            </a:r>
          </a:p>
          <a:p>
            <a:pPr marL="342900" indent="-342900">
              <a:spcBef>
                <a:spcPts val="1200"/>
              </a:spcBef>
              <a:buFont typeface="Arial" panose="020B0604020202020204" pitchFamily="34" charset="0"/>
              <a:buChar char="•"/>
            </a:pPr>
            <a:r>
              <a:rPr lang="en-US" sz="1800" dirty="0" smtClean="0"/>
              <a:t>Use Edit Metadata to ensure all categorical variables have the data type Categorical</a:t>
            </a:r>
          </a:p>
          <a:p>
            <a:pPr>
              <a:spcBef>
                <a:spcPts val="1200"/>
              </a:spcBef>
            </a:pPr>
            <a:r>
              <a:rPr lang="en-US" sz="2400" dirty="0" smtClean="0"/>
              <a:t>Join Data</a:t>
            </a:r>
          </a:p>
          <a:p>
            <a:pPr marL="342900" indent="-342900">
              <a:spcBef>
                <a:spcPts val="1200"/>
              </a:spcBef>
              <a:buFont typeface="Arial" panose="020B0604020202020204" pitchFamily="34" charset="0"/>
              <a:buChar char="•"/>
            </a:pPr>
            <a:r>
              <a:rPr lang="en-US" sz="1800" dirty="0" smtClean="0"/>
              <a:t>Combine the numerical and categorical columns together using Add Columns.</a:t>
            </a:r>
          </a:p>
          <a:p>
            <a:pPr marL="342900" indent="-342900">
              <a:spcBef>
                <a:spcPts val="1200"/>
              </a:spcBef>
              <a:buFont typeface="Arial" panose="020B0604020202020204" pitchFamily="34" charset="0"/>
              <a:buChar char="•"/>
            </a:pPr>
            <a:r>
              <a:rPr lang="en-US" sz="1800" dirty="0" smtClean="0"/>
              <a:t>Add labels variable to combined dataset</a:t>
            </a:r>
          </a:p>
          <a:p>
            <a:pPr marL="574675" lvl="2" indent="-342900">
              <a:spcBef>
                <a:spcPts val="1200"/>
              </a:spcBef>
              <a:buFont typeface="Arial" panose="020B0604020202020204" pitchFamily="34" charset="0"/>
              <a:buChar char="•"/>
            </a:pPr>
            <a:r>
              <a:rPr lang="en-US" sz="1600" dirty="0" smtClean="0">
                <a:latin typeface="+mj-lt"/>
              </a:rPr>
              <a:t>A file consisting of one column with values of -1 (did not churn) and +1 (customer churned)</a:t>
            </a:r>
          </a:p>
          <a:p>
            <a:pPr marL="800100" lvl="3" indent="-342900">
              <a:spcBef>
                <a:spcPts val="1200"/>
              </a:spcBef>
              <a:buFont typeface="Arial" panose="020B0604020202020204" pitchFamily="34" charset="0"/>
              <a:buChar char="•"/>
            </a:pPr>
            <a:r>
              <a:rPr lang="en-US" sz="1600" dirty="0" smtClean="0">
                <a:latin typeface="+mj-lt"/>
              </a:rPr>
              <a:t>Change the name of the label from Col1 to </a:t>
            </a:r>
            <a:r>
              <a:rPr lang="en-US" sz="1600" dirty="0" err="1" smtClean="0">
                <a:latin typeface="+mj-lt"/>
              </a:rPr>
              <a:t>ChurnLabel</a:t>
            </a:r>
            <a:endParaRPr lang="en-US" sz="1600" dirty="0">
              <a:latin typeface="+mj-lt"/>
            </a:endParaRPr>
          </a:p>
          <a:p>
            <a:endParaRPr lang="en-US" dirty="0"/>
          </a:p>
        </p:txBody>
      </p:sp>
      <p:sp>
        <p:nvSpPr>
          <p:cNvPr id="3" name="Title 2"/>
          <p:cNvSpPr>
            <a:spLocks noGrp="1"/>
          </p:cNvSpPr>
          <p:nvPr>
            <p:ph type="title"/>
          </p:nvPr>
        </p:nvSpPr>
        <p:spPr/>
        <p:txBody>
          <a:bodyPr/>
          <a:lstStyle/>
          <a:p>
            <a:r>
              <a:rPr lang="en-US" dirty="0" err="1" smtClean="0"/>
              <a:t>AzureML</a:t>
            </a:r>
            <a:r>
              <a:rPr lang="en-US" dirty="0" smtClean="0"/>
              <a:t> Churn Demo</a:t>
            </a:r>
            <a:endParaRPr lang="en-US" dirty="0"/>
          </a:p>
        </p:txBody>
      </p:sp>
      <p:sp>
        <p:nvSpPr>
          <p:cNvPr id="4" name="Footer Placeholder 3"/>
          <p:cNvSpPr>
            <a:spLocks noGrp="1"/>
          </p:cNvSpPr>
          <p:nvPr>
            <p:ph type="ftr" sz="quarter" idx="3"/>
          </p:nvPr>
        </p:nvSpPr>
        <p:spPr/>
        <p:txBody>
          <a:bodyPr/>
          <a:lstStyle/>
          <a:p>
            <a:r>
              <a:rPr lang="en-US" dirty="0" smtClean="0"/>
              <a:t>Confidential</a:t>
            </a:r>
            <a:endParaRPr lang="en-US" dirty="0"/>
          </a:p>
        </p:txBody>
      </p:sp>
      <p:sp>
        <p:nvSpPr>
          <p:cNvPr id="5" name="Slide Number Placeholder 4"/>
          <p:cNvSpPr>
            <a:spLocks noGrp="1"/>
          </p:cNvSpPr>
          <p:nvPr>
            <p:ph type="sldNum" sz="quarter" idx="4"/>
          </p:nvPr>
        </p:nvSpPr>
        <p:spPr/>
        <p:txBody>
          <a:bodyPr/>
          <a:lstStyle/>
          <a:p>
            <a:pPr defTabSz="914363"/>
            <a:fld id="{727B4C2D-45E2-4621-8491-2995EB46A674}" type="slidenum">
              <a:rPr lang="en-US" smtClean="0"/>
              <a:pPr defTabSz="914363"/>
              <a:t>47</a:t>
            </a:fld>
            <a:endParaRPr lang="en-US"/>
          </a:p>
        </p:txBody>
      </p:sp>
    </p:spTree>
    <p:extLst>
      <p:ext uri="{BB962C8B-B14F-4D97-AF65-F5344CB8AC3E}">
        <p14:creationId xmlns:p14="http://schemas.microsoft.com/office/powerpoint/2010/main" val="3984413530"/>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9248" y="1447799"/>
            <a:ext cx="11151917" cy="4339650"/>
          </a:xfrm>
        </p:spPr>
        <p:txBody>
          <a:bodyPr/>
          <a:lstStyle/>
          <a:p>
            <a:r>
              <a:rPr lang="en-US" sz="2400" dirty="0" smtClean="0"/>
              <a:t>Algorithm Development</a:t>
            </a:r>
          </a:p>
          <a:p>
            <a:pPr marL="342900" indent="-342900">
              <a:buFont typeface="Arial" panose="020B0604020202020204" pitchFamily="34" charset="0"/>
              <a:buChar char="•"/>
            </a:pPr>
            <a:r>
              <a:rPr lang="en-US" sz="2000" dirty="0" smtClean="0"/>
              <a:t>2 classification algorithms are evaluated</a:t>
            </a:r>
          </a:p>
          <a:p>
            <a:pPr marL="574675" lvl="2" indent="-342900">
              <a:buFont typeface="Arial" panose="020B0604020202020204" pitchFamily="34" charset="0"/>
              <a:buChar char="•"/>
            </a:pPr>
            <a:r>
              <a:rPr lang="en-US" sz="1800" dirty="0" smtClean="0">
                <a:latin typeface="+mj-lt"/>
              </a:rPr>
              <a:t>Two Class Boosted Decision Tree and Two Class Decision Forest</a:t>
            </a:r>
          </a:p>
          <a:p>
            <a:pPr marL="342900" lvl="1" indent="-342900">
              <a:buFont typeface="Arial" panose="020B0604020202020204" pitchFamily="34" charset="0"/>
              <a:buChar char="•"/>
            </a:pPr>
            <a:r>
              <a:rPr lang="en-US" dirty="0" smtClean="0">
                <a:latin typeface="+mj-lt"/>
              </a:rPr>
              <a:t>Split the data into test and train</a:t>
            </a:r>
          </a:p>
          <a:p>
            <a:pPr marL="342900" lvl="1" indent="-342900">
              <a:buFont typeface="Arial" panose="020B0604020202020204" pitchFamily="34" charset="0"/>
              <a:buChar char="•"/>
            </a:pPr>
            <a:r>
              <a:rPr lang="en-US" dirty="0" smtClean="0">
                <a:latin typeface="+mj-lt"/>
              </a:rPr>
              <a:t>Run the models and review </a:t>
            </a:r>
            <a:r>
              <a:rPr lang="en-US" smtClean="0">
                <a:latin typeface="+mj-lt"/>
              </a:rPr>
              <a:t>the results</a:t>
            </a:r>
          </a:p>
          <a:p>
            <a:pPr lvl="2"/>
            <a:endParaRPr lang="en-US" dirty="0" smtClean="0">
              <a:latin typeface="+mj-lt"/>
            </a:endParaRPr>
          </a:p>
          <a:p>
            <a:endParaRPr lang="en-US" dirty="0" smtClean="0"/>
          </a:p>
          <a:p>
            <a:endParaRPr lang="en-US" dirty="0"/>
          </a:p>
        </p:txBody>
      </p:sp>
      <p:sp>
        <p:nvSpPr>
          <p:cNvPr id="3" name="Title 2"/>
          <p:cNvSpPr>
            <a:spLocks noGrp="1"/>
          </p:cNvSpPr>
          <p:nvPr>
            <p:ph type="title"/>
          </p:nvPr>
        </p:nvSpPr>
        <p:spPr/>
        <p:txBody>
          <a:bodyPr/>
          <a:lstStyle/>
          <a:p>
            <a:r>
              <a:rPr lang="en-US" dirty="0" err="1" smtClean="0"/>
              <a:t>AzureML</a:t>
            </a:r>
            <a:r>
              <a:rPr lang="en-US" dirty="0" smtClean="0"/>
              <a:t> Churn Demo</a:t>
            </a:r>
            <a:endParaRPr lang="en-US" dirty="0"/>
          </a:p>
        </p:txBody>
      </p:sp>
      <p:sp>
        <p:nvSpPr>
          <p:cNvPr id="4" name="Footer Placeholder 3"/>
          <p:cNvSpPr>
            <a:spLocks noGrp="1"/>
          </p:cNvSpPr>
          <p:nvPr>
            <p:ph type="ftr" sz="quarter" idx="3"/>
          </p:nvPr>
        </p:nvSpPr>
        <p:spPr/>
        <p:txBody>
          <a:bodyPr/>
          <a:lstStyle/>
          <a:p>
            <a:r>
              <a:rPr lang="en-US" smtClean="0"/>
              <a:t>Confidential</a:t>
            </a:r>
            <a:endParaRPr lang="en-US"/>
          </a:p>
        </p:txBody>
      </p:sp>
      <p:sp>
        <p:nvSpPr>
          <p:cNvPr id="5" name="Slide Number Placeholder 4"/>
          <p:cNvSpPr>
            <a:spLocks noGrp="1"/>
          </p:cNvSpPr>
          <p:nvPr>
            <p:ph type="sldNum" sz="quarter" idx="4"/>
          </p:nvPr>
        </p:nvSpPr>
        <p:spPr/>
        <p:txBody>
          <a:bodyPr/>
          <a:lstStyle/>
          <a:p>
            <a:pPr defTabSz="914363"/>
            <a:fld id="{727B4C2D-45E2-4621-8491-2995EB46A674}" type="slidenum">
              <a:rPr lang="en-US" smtClean="0"/>
              <a:pPr defTabSz="914363"/>
              <a:t>48</a:t>
            </a:fld>
            <a:endParaRPr lang="en-US"/>
          </a:p>
        </p:txBody>
      </p:sp>
    </p:spTree>
    <p:extLst>
      <p:ext uri="{BB962C8B-B14F-4D97-AF65-F5344CB8AC3E}">
        <p14:creationId xmlns:p14="http://schemas.microsoft.com/office/powerpoint/2010/main" val="3203716878"/>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Business Problem</a:t>
            </a:r>
            <a:endParaRPr lang="en-US" dirty="0"/>
          </a:p>
        </p:txBody>
      </p:sp>
      <p:sp>
        <p:nvSpPr>
          <p:cNvPr id="3" name="Text Placeholder 2"/>
          <p:cNvSpPr>
            <a:spLocks noGrp="1"/>
          </p:cNvSpPr>
          <p:nvPr>
            <p:ph type="body" sz="quarter" idx="12"/>
          </p:nvPr>
        </p:nvSpPr>
        <p:spPr/>
        <p:txBody>
          <a:bodyPr/>
          <a:lstStyle/>
          <a:p>
            <a:r>
              <a:rPr lang="en-US" dirty="0" smtClean="0"/>
              <a:t>How can I improve my business?</a:t>
            </a:r>
            <a:endParaRPr lang="en-US" dirty="0"/>
          </a:p>
        </p:txBody>
      </p:sp>
    </p:spTree>
    <p:extLst>
      <p:ext uri="{BB962C8B-B14F-4D97-AF65-F5344CB8AC3E}">
        <p14:creationId xmlns:p14="http://schemas.microsoft.com/office/powerpoint/2010/main" val="771374593"/>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8" y="1447799"/>
            <a:ext cx="11151917" cy="1231106"/>
          </a:xfrm>
        </p:spPr>
        <p:txBody>
          <a:bodyPr/>
          <a:lstStyle/>
          <a:p>
            <a:r>
              <a:rPr lang="en-US" dirty="0" smtClean="0"/>
              <a:t>This is about empowering your company to do more with what it already has</a:t>
            </a:r>
            <a:endParaRPr lang="en-US" dirty="0"/>
          </a:p>
        </p:txBody>
      </p:sp>
      <p:sp>
        <p:nvSpPr>
          <p:cNvPr id="4" name="Title 3"/>
          <p:cNvSpPr>
            <a:spLocks noGrp="1"/>
          </p:cNvSpPr>
          <p:nvPr>
            <p:ph type="title"/>
          </p:nvPr>
        </p:nvSpPr>
        <p:spPr/>
        <p:txBody>
          <a:bodyPr/>
          <a:lstStyle/>
          <a:p>
            <a:r>
              <a:rPr lang="en-US" dirty="0" smtClean="0"/>
              <a:t>What’s This About?</a:t>
            </a:r>
            <a:endParaRPr lang="en-US" dirty="0"/>
          </a:p>
        </p:txBody>
      </p:sp>
      <p:sp>
        <p:nvSpPr>
          <p:cNvPr id="2" name="Footer Placeholder 1"/>
          <p:cNvSpPr>
            <a:spLocks noGrp="1"/>
          </p:cNvSpPr>
          <p:nvPr>
            <p:ph type="ftr" sz="quarter" idx="3"/>
          </p:nvPr>
        </p:nvSpPr>
        <p:spPr/>
        <p:txBody>
          <a:bodyPr/>
          <a:lstStyle/>
          <a:p>
            <a:r>
              <a:rPr lang="en-US" smtClean="0"/>
              <a:t>Confidential</a:t>
            </a:r>
            <a:endParaRPr lang="en-US"/>
          </a:p>
        </p:txBody>
      </p:sp>
      <p:sp>
        <p:nvSpPr>
          <p:cNvPr id="3" name="Slide Number Placeholder 2"/>
          <p:cNvSpPr>
            <a:spLocks noGrp="1"/>
          </p:cNvSpPr>
          <p:nvPr>
            <p:ph type="sldNum" sz="quarter" idx="4"/>
          </p:nvPr>
        </p:nvSpPr>
        <p:spPr/>
        <p:txBody>
          <a:bodyPr/>
          <a:lstStyle/>
          <a:p>
            <a:pPr defTabSz="914363"/>
            <a:fld id="{727B4C2D-45E2-4621-8491-2995EB46A674}" type="slidenum">
              <a:rPr lang="en-US" smtClean="0"/>
              <a:pPr defTabSz="914363"/>
              <a:t>5</a:t>
            </a:fld>
            <a:endParaRPr lang="en-US"/>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28519" y="2894337"/>
            <a:ext cx="4333374" cy="3250031"/>
          </a:xfrm>
          <a:prstGeom prst="rect">
            <a:avLst/>
          </a:prstGeom>
        </p:spPr>
      </p:pic>
    </p:spTree>
    <p:extLst>
      <p:ext uri="{BB962C8B-B14F-4D97-AF65-F5344CB8AC3E}">
        <p14:creationId xmlns:p14="http://schemas.microsoft.com/office/powerpoint/2010/main" val="2903249029"/>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0" y="0"/>
            <a:ext cx="9144000" cy="6858000"/>
          </a:xfrm>
          <a:prstGeom prst="rect">
            <a:avLst/>
          </a:prstGeom>
        </p:spPr>
      </p:pic>
    </p:spTree>
    <p:extLst>
      <p:ext uri="{BB962C8B-B14F-4D97-AF65-F5344CB8AC3E}">
        <p14:creationId xmlns:p14="http://schemas.microsoft.com/office/powerpoint/2010/main" val="4050183231"/>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latin typeface="Segoe UI Light"/>
                <a:cs typeface="Segoe UI Light"/>
              </a:rPr>
              <a:t>THANK YOU</a:t>
            </a:r>
            <a:endParaRPr lang="en-US" sz="6600">
              <a:latin typeface="Segoe UI Light"/>
              <a:cs typeface="Segoe UI Light"/>
            </a:endParaRPr>
          </a:p>
        </p:txBody>
      </p:sp>
      <p:sp>
        <p:nvSpPr>
          <p:cNvPr id="4" name="Text Placeholder 3"/>
          <p:cNvSpPr>
            <a:spLocks noGrp="1"/>
          </p:cNvSpPr>
          <p:nvPr>
            <p:ph type="body" sz="quarter" idx="12"/>
          </p:nvPr>
        </p:nvSpPr>
        <p:spPr>
          <a:xfrm>
            <a:off x="522514" y="3935091"/>
            <a:ext cx="11161486" cy="619323"/>
          </a:xfrm>
        </p:spPr>
        <p:txBody>
          <a:bodyPr/>
          <a:lstStyle/>
          <a:p>
            <a:r>
              <a:rPr lang="en-US" dirty="0" smtClean="0"/>
              <a:t>Cliff Weaver</a:t>
            </a:r>
            <a:endParaRPr lang="en-US" dirty="0"/>
          </a:p>
          <a:p>
            <a:r>
              <a:rPr lang="en-US" sz="1400" dirty="0" smtClean="0">
                <a:latin typeface="+mn-lt"/>
              </a:rPr>
              <a:t>Data Scientist</a:t>
            </a:r>
            <a:endParaRPr lang="en-US" sz="1400" dirty="0">
              <a:latin typeface="+mn-lt"/>
            </a:endParaRPr>
          </a:p>
          <a:p>
            <a:pPr>
              <a:spcBef>
                <a:spcPts val="1800"/>
              </a:spcBef>
            </a:pPr>
            <a:r>
              <a:rPr lang="en-US" sz="1400" dirty="0" smtClean="0">
                <a:latin typeface="+mn-lt"/>
                <a:hlinkClick r:id="rId3"/>
              </a:rPr>
              <a:t>cweaver@valorem.com</a:t>
            </a:r>
            <a:endParaRPr lang="en-US" sz="1400" dirty="0">
              <a:latin typeface="+mn-lt"/>
            </a:endParaRPr>
          </a:p>
          <a:p>
            <a:r>
              <a:rPr lang="en-US" sz="1400" dirty="0" smtClean="0">
                <a:latin typeface="+mn-lt"/>
              </a:rPr>
              <a:t>(816) 406-1501</a:t>
            </a:r>
            <a:endParaRPr lang="en-US" sz="1400" dirty="0">
              <a:latin typeface="+mn-lt"/>
            </a:endParaRPr>
          </a:p>
        </p:txBody>
      </p:sp>
    </p:spTree>
    <p:extLst>
      <p:ext uri="{BB962C8B-B14F-4D97-AF65-F5344CB8AC3E}">
        <p14:creationId xmlns:p14="http://schemas.microsoft.com/office/powerpoint/2010/main" val="2739617098"/>
      </p:ext>
    </p:extLst>
  </p:cSld>
  <p:clrMapOvr>
    <a:masterClrMapping/>
  </p:clrMapOvr>
  <p:transition>
    <p:fade/>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9248" y="1447799"/>
            <a:ext cx="11151917" cy="4308872"/>
          </a:xfrm>
        </p:spPr>
        <p:txBody>
          <a:bodyPr/>
          <a:lstStyle/>
          <a:p>
            <a:r>
              <a:rPr lang="en-US" sz="2000" dirty="0" smtClean="0"/>
              <a:t>Data questions to always ask:</a:t>
            </a:r>
          </a:p>
          <a:p>
            <a:pPr marL="571500" indent="-571500">
              <a:spcBef>
                <a:spcPts val="600"/>
              </a:spcBef>
              <a:buFont typeface="Arial" panose="020B0604020202020204" pitchFamily="34" charset="0"/>
              <a:buChar char="•"/>
            </a:pPr>
            <a:r>
              <a:rPr lang="en-US" sz="2000" dirty="0" smtClean="0"/>
              <a:t>What kind of information is captured in each column?</a:t>
            </a:r>
          </a:p>
          <a:p>
            <a:pPr marL="571500" indent="-571500">
              <a:spcBef>
                <a:spcPts val="600"/>
              </a:spcBef>
              <a:buFont typeface="Arial" panose="020B0604020202020204" pitchFamily="34" charset="0"/>
              <a:buChar char="•"/>
            </a:pPr>
            <a:r>
              <a:rPr lang="en-US" sz="2000" dirty="0" smtClean="0"/>
              <a:t>How specifically is each variable captured?</a:t>
            </a:r>
          </a:p>
          <a:p>
            <a:pPr marL="571500" indent="-571500">
              <a:spcBef>
                <a:spcPts val="600"/>
              </a:spcBef>
              <a:buFont typeface="Arial" panose="020B0604020202020204" pitchFamily="34" charset="0"/>
              <a:buChar char="•"/>
            </a:pPr>
            <a:r>
              <a:rPr lang="en-US" sz="2000" dirty="0" smtClean="0"/>
              <a:t>Are missing values high informational content?</a:t>
            </a:r>
          </a:p>
          <a:p>
            <a:pPr marL="571500" indent="-571500">
              <a:spcBef>
                <a:spcPts val="600"/>
              </a:spcBef>
              <a:buFont typeface="Arial" panose="020B0604020202020204" pitchFamily="34" charset="0"/>
              <a:buChar char="•"/>
            </a:pPr>
            <a:r>
              <a:rPr lang="en-US" sz="2000" dirty="0" smtClean="0"/>
              <a:t>Are the outliers meaningful or data entry errors?</a:t>
            </a:r>
          </a:p>
          <a:p>
            <a:pPr marL="571500" indent="-571500">
              <a:spcBef>
                <a:spcPts val="600"/>
              </a:spcBef>
              <a:buFont typeface="Arial" panose="020B0604020202020204" pitchFamily="34" charset="0"/>
              <a:buChar char="•"/>
            </a:pPr>
            <a:r>
              <a:rPr lang="en-US" sz="2000" dirty="0" smtClean="0"/>
              <a:t>Should the variables be used as provided or should new variables be derived from the given data?</a:t>
            </a:r>
          </a:p>
          <a:p>
            <a:pPr marL="571500" indent="-571500">
              <a:spcBef>
                <a:spcPts val="600"/>
              </a:spcBef>
              <a:buFont typeface="Arial" panose="020B0604020202020204" pitchFamily="34" charset="0"/>
              <a:buChar char="•"/>
            </a:pPr>
            <a:r>
              <a:rPr lang="en-US" sz="2000" dirty="0" smtClean="0"/>
              <a:t>What is the distribution or each variable values?</a:t>
            </a:r>
          </a:p>
          <a:p>
            <a:pPr marL="571500" indent="-571500">
              <a:spcBef>
                <a:spcPts val="600"/>
              </a:spcBef>
              <a:buFont typeface="Arial" panose="020B0604020202020204" pitchFamily="34" charset="0"/>
              <a:buChar char="•"/>
            </a:pPr>
            <a:r>
              <a:rPr lang="en-US" sz="2000" dirty="0" smtClean="0"/>
              <a:t>Numeric, ordinal or categorical?  If categorical, are there industry standards that groups this data?</a:t>
            </a:r>
          </a:p>
          <a:p>
            <a:pPr marL="571500" indent="-571500">
              <a:spcBef>
                <a:spcPts val="600"/>
              </a:spcBef>
              <a:buFont typeface="Arial" panose="020B0604020202020204" pitchFamily="34" charset="0"/>
              <a:buChar char="•"/>
            </a:pPr>
            <a:endParaRPr lang="en-US" sz="2000" dirty="0" smtClean="0"/>
          </a:p>
          <a:p>
            <a:endParaRPr lang="en-US" dirty="0"/>
          </a:p>
        </p:txBody>
      </p:sp>
      <p:sp>
        <p:nvSpPr>
          <p:cNvPr id="3" name="Title 2"/>
          <p:cNvSpPr>
            <a:spLocks noGrp="1"/>
          </p:cNvSpPr>
          <p:nvPr>
            <p:ph type="title"/>
          </p:nvPr>
        </p:nvSpPr>
        <p:spPr/>
        <p:txBody>
          <a:bodyPr/>
          <a:lstStyle/>
          <a:p>
            <a:r>
              <a:rPr lang="en-US" dirty="0" smtClean="0"/>
              <a:t>My Notes</a:t>
            </a:r>
            <a:endParaRPr lang="en-US" dirty="0"/>
          </a:p>
        </p:txBody>
      </p:sp>
      <p:sp>
        <p:nvSpPr>
          <p:cNvPr id="4" name="Footer Placeholder 3"/>
          <p:cNvSpPr>
            <a:spLocks noGrp="1"/>
          </p:cNvSpPr>
          <p:nvPr>
            <p:ph type="ftr" sz="quarter" idx="3"/>
          </p:nvPr>
        </p:nvSpPr>
        <p:spPr/>
        <p:txBody>
          <a:bodyPr/>
          <a:lstStyle/>
          <a:p>
            <a:r>
              <a:rPr lang="en-US" smtClean="0"/>
              <a:t>Confidential</a:t>
            </a:r>
            <a:endParaRPr lang="en-US"/>
          </a:p>
        </p:txBody>
      </p:sp>
      <p:sp>
        <p:nvSpPr>
          <p:cNvPr id="5" name="Slide Number Placeholder 4"/>
          <p:cNvSpPr>
            <a:spLocks noGrp="1"/>
          </p:cNvSpPr>
          <p:nvPr>
            <p:ph type="sldNum" sz="quarter" idx="4"/>
          </p:nvPr>
        </p:nvSpPr>
        <p:spPr/>
        <p:txBody>
          <a:bodyPr/>
          <a:lstStyle/>
          <a:p>
            <a:pPr defTabSz="914363"/>
            <a:fld id="{727B4C2D-45E2-4621-8491-2995EB46A674}" type="slidenum">
              <a:rPr lang="en-US" smtClean="0"/>
              <a:pPr defTabSz="914363"/>
              <a:t>52</a:t>
            </a:fld>
            <a:endParaRPr lang="en-US"/>
          </a:p>
        </p:txBody>
      </p:sp>
    </p:spTree>
    <p:extLst>
      <p:ext uri="{BB962C8B-B14F-4D97-AF65-F5344CB8AC3E}">
        <p14:creationId xmlns:p14="http://schemas.microsoft.com/office/powerpoint/2010/main" val="3190613277"/>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6146" y="3941212"/>
            <a:ext cx="8459244" cy="738664"/>
          </a:xfrm>
        </p:spPr>
        <p:txBody>
          <a:bodyPr/>
          <a:lstStyle/>
          <a:p>
            <a:r>
              <a:rPr lang="en-US" dirty="0" smtClean="0"/>
              <a:t>Reference</a:t>
            </a:r>
            <a:endParaRPr lang="en-US" dirty="0"/>
          </a:p>
        </p:txBody>
      </p:sp>
      <p:sp>
        <p:nvSpPr>
          <p:cNvPr id="3" name="Text Placeholder 2"/>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164584732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3"/>
          </p:nvPr>
        </p:nvSpPr>
        <p:spPr/>
        <p:txBody>
          <a:bodyPr/>
          <a:lstStyle/>
          <a:p>
            <a:r>
              <a:rPr lang="en-US" smtClean="0"/>
              <a:t>Confidential</a:t>
            </a:r>
            <a:endParaRPr lang="en-US"/>
          </a:p>
        </p:txBody>
      </p:sp>
      <p:sp>
        <p:nvSpPr>
          <p:cNvPr id="3" name="Slide Number Placeholder 2"/>
          <p:cNvSpPr>
            <a:spLocks noGrp="1"/>
          </p:cNvSpPr>
          <p:nvPr>
            <p:ph type="sldNum" sz="quarter" idx="4"/>
          </p:nvPr>
        </p:nvSpPr>
        <p:spPr/>
        <p:txBody>
          <a:bodyPr/>
          <a:lstStyle/>
          <a:p>
            <a:pPr defTabSz="914363"/>
            <a:fld id="{727B4C2D-45E2-4621-8491-2995EB46A674}" type="slidenum">
              <a:rPr lang="en-US" smtClean="0"/>
              <a:pPr defTabSz="914363"/>
              <a:t>54</a:t>
            </a:fld>
            <a:endParaRPr lang="en-US"/>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3938" y="89853"/>
            <a:ext cx="10521310" cy="6382631"/>
          </a:xfrm>
          <a:prstGeom prst="rect">
            <a:avLst/>
          </a:prstGeom>
        </p:spPr>
      </p:pic>
    </p:spTree>
    <p:extLst>
      <p:ext uri="{BB962C8B-B14F-4D97-AF65-F5344CB8AC3E}">
        <p14:creationId xmlns:p14="http://schemas.microsoft.com/office/powerpoint/2010/main" val="889620281"/>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Rectangle 70"/>
          <p:cNvSpPr/>
          <p:nvPr/>
        </p:nvSpPr>
        <p:spPr bwMode="auto">
          <a:xfrm>
            <a:off x="161979" y="1444418"/>
            <a:ext cx="7907782" cy="1998390"/>
          </a:xfrm>
          <a:prstGeom prst="rect">
            <a:avLst/>
          </a:prstGeom>
          <a:solidFill>
            <a:srgbClr val="005AA1"/>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kern="0" dirty="0">
              <a:gradFill>
                <a:gsLst>
                  <a:gs pos="0">
                    <a:srgbClr val="FFFFFF"/>
                  </a:gs>
                  <a:gs pos="100000">
                    <a:srgbClr val="FFFFFF"/>
                  </a:gs>
                </a:gsLst>
                <a:lin ang="5400000" scaled="0"/>
              </a:gradFill>
              <a:latin typeface="Segoe UI Semilight"/>
              <a:cs typeface="Segoe UI" pitchFamily="34" charset="0"/>
            </a:endParaRPr>
          </a:p>
        </p:txBody>
      </p:sp>
      <p:sp>
        <p:nvSpPr>
          <p:cNvPr id="4" name="Rectangle 3"/>
          <p:cNvSpPr/>
          <p:nvPr/>
        </p:nvSpPr>
        <p:spPr>
          <a:xfrm>
            <a:off x="1730" y="51408"/>
            <a:ext cx="12188542" cy="939543"/>
          </a:xfrm>
          <a:prstGeom prst="rect">
            <a:avLst/>
          </a:prstGeom>
        </p:spPr>
        <p:txBody>
          <a:bodyPr wrap="square">
            <a:spAutoFit/>
          </a:bodyPr>
          <a:lstStyle/>
          <a:p>
            <a:pPr algn="ctr" defTabSz="914049">
              <a:defRPr/>
            </a:pPr>
            <a:r>
              <a:rPr lang="en-US" sz="5398" kern="0" dirty="0">
                <a:solidFill>
                  <a:schemeClr val="accent2"/>
                </a:solidFill>
                <a:latin typeface="Segoe UI Light" panose="020B0502040204020203" pitchFamily="34" charset="0"/>
                <a:cs typeface="Segoe UI Light" panose="020B0502040204020203" pitchFamily="34" charset="0"/>
              </a:rPr>
              <a:t>The Microsoft AI platform</a:t>
            </a:r>
            <a:endParaRPr lang="en-US" sz="1765" kern="0" dirty="0">
              <a:solidFill>
                <a:schemeClr val="accent2"/>
              </a:solidFill>
              <a:latin typeface="Segoe UI Semilight"/>
            </a:endParaRPr>
          </a:p>
        </p:txBody>
      </p:sp>
      <p:sp>
        <p:nvSpPr>
          <p:cNvPr id="74" name="Rectangle 73"/>
          <p:cNvSpPr/>
          <p:nvPr/>
        </p:nvSpPr>
        <p:spPr>
          <a:xfrm>
            <a:off x="161979" y="1618083"/>
            <a:ext cx="7907782" cy="406208"/>
          </a:xfrm>
          <a:prstGeom prst="rect">
            <a:avLst/>
          </a:prstGeom>
        </p:spPr>
        <p:txBody>
          <a:bodyPr wrap="square">
            <a:spAutoFit/>
          </a:bodyPr>
          <a:lstStyle/>
          <a:p>
            <a:pPr algn="ctr" defTabSz="914049">
              <a:defRPr/>
            </a:pPr>
            <a:r>
              <a:rPr lang="en-US" sz="2000" kern="0" dirty="0">
                <a:gradFill>
                  <a:gsLst>
                    <a:gs pos="0">
                      <a:srgbClr val="0078D7">
                        <a:lumMod val="20000"/>
                        <a:lumOff val="80000"/>
                      </a:srgbClr>
                    </a:gs>
                    <a:gs pos="100000">
                      <a:srgbClr val="0078D7">
                        <a:lumMod val="20000"/>
                        <a:lumOff val="80000"/>
                      </a:srgbClr>
                    </a:gs>
                  </a:gsLst>
                  <a:lin ang="5400000" scaled="1"/>
                </a:gradFill>
                <a:latin typeface="Segoe UI Semibold" panose="020B0702040204020203" pitchFamily="34" charset="0"/>
                <a:cs typeface="Segoe UI Semibold" panose="020B0702040204020203" pitchFamily="34" charset="0"/>
              </a:rPr>
              <a:t>AI SERVICES</a:t>
            </a:r>
            <a:endParaRPr lang="en-US" sz="1600" kern="0" dirty="0">
              <a:solidFill>
                <a:sysClr val="windowText" lastClr="000000"/>
              </a:solidFill>
              <a:latin typeface="Segoe UI Semilight"/>
            </a:endParaRPr>
          </a:p>
        </p:txBody>
      </p:sp>
      <p:sp>
        <p:nvSpPr>
          <p:cNvPr id="36" name="Rectangle 35">
            <a:extLst>
              <a:ext uri="{FF2B5EF4-FFF2-40B4-BE49-F238E27FC236}">
                <a16:creationId xmlns:a16="http://schemas.microsoft.com/office/drawing/2014/main" id="{908C6A38-034C-4913-9F2E-60E1883C0788}"/>
              </a:ext>
            </a:extLst>
          </p:cNvPr>
          <p:cNvSpPr/>
          <p:nvPr/>
        </p:nvSpPr>
        <p:spPr bwMode="auto">
          <a:xfrm>
            <a:off x="308659" y="2567173"/>
            <a:ext cx="2084698" cy="594599"/>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34" tIns="143387" rIns="179234" bIns="143387" numCol="1" spcCol="0" rtlCol="0" fromWordArt="0" anchor="ctr" anchorCtr="0" forceAA="0" compatLnSpc="1">
            <a:prstTxWarp prst="textNoShape">
              <a:avLst/>
            </a:prstTxWarp>
            <a:noAutofit/>
          </a:bodyPr>
          <a:lstStyle/>
          <a:p>
            <a:pPr algn="ctr" defTabSz="913751" fontAlgn="base">
              <a:lnSpc>
                <a:spcPct val="90000"/>
              </a:lnSpc>
              <a:spcBef>
                <a:spcPct val="0"/>
              </a:spcBef>
              <a:spcAft>
                <a:spcPct val="0"/>
              </a:spcAft>
              <a:defRPr/>
            </a:pPr>
            <a:r>
              <a:rPr lang="en-US" sz="1400" kern="0" dirty="0">
                <a:gradFill>
                  <a:gsLst>
                    <a:gs pos="0">
                      <a:srgbClr val="FFFFFF"/>
                    </a:gs>
                    <a:gs pos="100000">
                      <a:srgbClr val="FFFFFF"/>
                    </a:gs>
                  </a:gsLst>
                  <a:lin ang="5400000" scaled="0"/>
                </a:gradFill>
                <a:latin typeface="Segoe UI Semilight"/>
                <a:cs typeface="Segoe UI" pitchFamily="34" charset="0"/>
              </a:rPr>
              <a:t>Bot Framework</a:t>
            </a:r>
          </a:p>
        </p:txBody>
      </p:sp>
      <p:sp>
        <p:nvSpPr>
          <p:cNvPr id="37" name="Rectangle 36">
            <a:extLst>
              <a:ext uri="{FF2B5EF4-FFF2-40B4-BE49-F238E27FC236}">
                <a16:creationId xmlns:a16="http://schemas.microsoft.com/office/drawing/2014/main" id="{3D93E1CC-82BC-4D92-817B-8738AF25278C}"/>
              </a:ext>
            </a:extLst>
          </p:cNvPr>
          <p:cNvSpPr/>
          <p:nvPr/>
        </p:nvSpPr>
        <p:spPr bwMode="auto">
          <a:xfrm>
            <a:off x="4804794" y="2154229"/>
            <a:ext cx="3116890" cy="4150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algn="ctr" defTabSz="914016">
              <a:lnSpc>
                <a:spcPct val="150000"/>
              </a:lnSpc>
              <a:defRPr/>
            </a:pPr>
            <a:r>
              <a:rPr lang="en-US" sz="1400" kern="0" dirty="0">
                <a:gradFill>
                  <a:gsLst>
                    <a:gs pos="0">
                      <a:srgbClr val="0078D7">
                        <a:lumMod val="20000"/>
                        <a:lumOff val="80000"/>
                      </a:srgbClr>
                    </a:gs>
                    <a:gs pos="100000">
                      <a:srgbClr val="0078D7">
                        <a:lumMod val="20000"/>
                        <a:lumOff val="80000"/>
                      </a:srgbClr>
                    </a:gs>
                  </a:gsLst>
                  <a:lin ang="5400000" scaled="1"/>
                </a:gradFill>
                <a:latin typeface="Segoe UI Semibold" panose="020B0702040204020203" pitchFamily="34" charset="0"/>
                <a:cs typeface="Segoe UI Semibold" panose="020B0702040204020203" pitchFamily="34" charset="0"/>
              </a:rPr>
              <a:t>CUSTOM SERVICES</a:t>
            </a:r>
            <a:endParaRPr lang="en-US" sz="11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endParaRPr>
          </a:p>
        </p:txBody>
      </p:sp>
      <p:sp>
        <p:nvSpPr>
          <p:cNvPr id="38" name="Rectangle 37">
            <a:extLst>
              <a:ext uri="{FF2B5EF4-FFF2-40B4-BE49-F238E27FC236}">
                <a16:creationId xmlns:a16="http://schemas.microsoft.com/office/drawing/2014/main" id="{289832BE-9C98-4D48-89FF-1D473FD6AC87}"/>
              </a:ext>
            </a:extLst>
          </p:cNvPr>
          <p:cNvSpPr/>
          <p:nvPr/>
        </p:nvSpPr>
        <p:spPr bwMode="auto">
          <a:xfrm>
            <a:off x="4804796" y="2589411"/>
            <a:ext cx="3116889" cy="594599"/>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34" tIns="143387" rIns="179234" bIns="143387" numCol="1" spcCol="0" rtlCol="0" fromWordArt="0" anchor="ctr" anchorCtr="0" forceAA="0" compatLnSpc="1">
            <a:prstTxWarp prst="textNoShape">
              <a:avLst/>
            </a:prstTxWarp>
            <a:noAutofit/>
          </a:bodyPr>
          <a:lstStyle/>
          <a:p>
            <a:pPr algn="ctr" defTabSz="913751" fontAlgn="base">
              <a:lnSpc>
                <a:spcPct val="90000"/>
              </a:lnSpc>
              <a:spcBef>
                <a:spcPct val="0"/>
              </a:spcBef>
              <a:spcAft>
                <a:spcPct val="0"/>
              </a:spcAft>
              <a:defRPr/>
            </a:pPr>
            <a:r>
              <a:rPr lang="en-US" sz="1400" kern="0" dirty="0">
                <a:gradFill>
                  <a:gsLst>
                    <a:gs pos="0">
                      <a:srgbClr val="FFFFFF"/>
                    </a:gs>
                    <a:gs pos="100000">
                      <a:srgbClr val="FFFFFF"/>
                    </a:gs>
                  </a:gsLst>
                  <a:lin ang="5400000" scaled="0"/>
                </a:gradFill>
                <a:latin typeface="Segoe UI Semilight"/>
                <a:cs typeface="Segoe UI" pitchFamily="34" charset="0"/>
              </a:rPr>
              <a:t>Azure Machine Learning</a:t>
            </a:r>
          </a:p>
        </p:txBody>
      </p:sp>
      <p:sp>
        <p:nvSpPr>
          <p:cNvPr id="39" name="Rectangle 38">
            <a:extLst>
              <a:ext uri="{FF2B5EF4-FFF2-40B4-BE49-F238E27FC236}">
                <a16:creationId xmlns:a16="http://schemas.microsoft.com/office/drawing/2014/main" id="{9A52BAF1-AD6C-4133-A5B3-F13D3D582EEB}"/>
              </a:ext>
            </a:extLst>
          </p:cNvPr>
          <p:cNvSpPr/>
          <p:nvPr/>
        </p:nvSpPr>
        <p:spPr bwMode="auto">
          <a:xfrm>
            <a:off x="161979" y="3579658"/>
            <a:ext cx="7907782" cy="2452560"/>
          </a:xfrm>
          <a:prstGeom prst="rect">
            <a:avLst/>
          </a:prstGeom>
          <a:solidFill>
            <a:srgbClr val="005AA1"/>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kern="0" dirty="0">
              <a:gradFill>
                <a:gsLst>
                  <a:gs pos="0">
                    <a:srgbClr val="FFFFFF"/>
                  </a:gs>
                  <a:gs pos="100000">
                    <a:srgbClr val="FFFFFF"/>
                  </a:gs>
                </a:gsLst>
                <a:lin ang="5400000" scaled="0"/>
              </a:gradFill>
              <a:latin typeface="Segoe UI Semilight"/>
              <a:cs typeface="Segoe UI" pitchFamily="34" charset="0"/>
            </a:endParaRPr>
          </a:p>
        </p:txBody>
      </p:sp>
      <p:sp>
        <p:nvSpPr>
          <p:cNvPr id="40" name="Rectangle 39">
            <a:extLst>
              <a:ext uri="{FF2B5EF4-FFF2-40B4-BE49-F238E27FC236}">
                <a16:creationId xmlns:a16="http://schemas.microsoft.com/office/drawing/2014/main" id="{FAA99979-4C0C-489E-AD32-4C62B176184A}"/>
              </a:ext>
            </a:extLst>
          </p:cNvPr>
          <p:cNvSpPr/>
          <p:nvPr/>
        </p:nvSpPr>
        <p:spPr bwMode="auto">
          <a:xfrm>
            <a:off x="285097" y="4124548"/>
            <a:ext cx="3805202" cy="4150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algn="ctr" defTabSz="914016">
              <a:lnSpc>
                <a:spcPct val="150000"/>
              </a:lnSpc>
              <a:defRPr/>
            </a:pPr>
            <a:r>
              <a:rPr lang="en-US" sz="1400" kern="0" dirty="0">
                <a:gradFill>
                  <a:gsLst>
                    <a:gs pos="0">
                      <a:srgbClr val="0078D7">
                        <a:lumMod val="20000"/>
                        <a:lumOff val="80000"/>
                      </a:srgbClr>
                    </a:gs>
                    <a:gs pos="100000">
                      <a:srgbClr val="0078D7">
                        <a:lumMod val="20000"/>
                        <a:lumOff val="80000"/>
                      </a:srgbClr>
                    </a:gs>
                  </a:gsLst>
                  <a:lin ang="5400000" scaled="1"/>
                </a:gradFill>
                <a:latin typeface="Segoe UI Semibold" panose="020B0702040204020203" pitchFamily="34" charset="0"/>
                <a:cs typeface="Segoe UI Semibold" panose="020B0702040204020203" pitchFamily="34" charset="0"/>
              </a:rPr>
              <a:t>AI ON DATA</a:t>
            </a:r>
            <a:endParaRPr lang="en-US" sz="11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endParaRPr>
          </a:p>
        </p:txBody>
      </p:sp>
      <p:sp>
        <p:nvSpPr>
          <p:cNvPr id="41" name="Rectangle 40">
            <a:extLst>
              <a:ext uri="{FF2B5EF4-FFF2-40B4-BE49-F238E27FC236}">
                <a16:creationId xmlns:a16="http://schemas.microsoft.com/office/drawing/2014/main" id="{DCCB0D4A-9A02-4EE5-BB00-CBD3FEB89A06}"/>
              </a:ext>
            </a:extLst>
          </p:cNvPr>
          <p:cNvSpPr/>
          <p:nvPr/>
        </p:nvSpPr>
        <p:spPr>
          <a:xfrm>
            <a:off x="161979" y="3753322"/>
            <a:ext cx="7907782" cy="406208"/>
          </a:xfrm>
          <a:prstGeom prst="rect">
            <a:avLst/>
          </a:prstGeom>
        </p:spPr>
        <p:txBody>
          <a:bodyPr wrap="square">
            <a:spAutoFit/>
          </a:bodyPr>
          <a:lstStyle/>
          <a:p>
            <a:pPr algn="ctr" defTabSz="914049">
              <a:defRPr/>
            </a:pPr>
            <a:r>
              <a:rPr lang="en-US" sz="2000" kern="0" dirty="0">
                <a:gradFill>
                  <a:gsLst>
                    <a:gs pos="0">
                      <a:srgbClr val="0078D7">
                        <a:lumMod val="20000"/>
                        <a:lumOff val="80000"/>
                      </a:srgbClr>
                    </a:gs>
                    <a:gs pos="100000">
                      <a:srgbClr val="0078D7">
                        <a:lumMod val="20000"/>
                        <a:lumOff val="80000"/>
                      </a:srgbClr>
                    </a:gs>
                  </a:gsLst>
                  <a:lin ang="5400000" scaled="1"/>
                </a:gradFill>
                <a:latin typeface="Segoe UI Semibold" panose="020B0702040204020203" pitchFamily="34" charset="0"/>
                <a:cs typeface="Segoe UI Semibold" panose="020B0702040204020203" pitchFamily="34" charset="0"/>
              </a:rPr>
              <a:t>AI INFRASTRUCTURE</a:t>
            </a:r>
            <a:endParaRPr lang="en-US" sz="1600" kern="0" dirty="0">
              <a:solidFill>
                <a:sysClr val="windowText" lastClr="000000"/>
              </a:solidFill>
              <a:latin typeface="Segoe UI Semilight"/>
            </a:endParaRPr>
          </a:p>
        </p:txBody>
      </p:sp>
      <p:sp>
        <p:nvSpPr>
          <p:cNvPr id="42" name="Rectangle 41">
            <a:extLst>
              <a:ext uri="{FF2B5EF4-FFF2-40B4-BE49-F238E27FC236}">
                <a16:creationId xmlns:a16="http://schemas.microsoft.com/office/drawing/2014/main" id="{67C2A631-C363-4AAF-86C4-867BC4FCE9B5}"/>
              </a:ext>
            </a:extLst>
          </p:cNvPr>
          <p:cNvSpPr/>
          <p:nvPr/>
        </p:nvSpPr>
        <p:spPr bwMode="auto">
          <a:xfrm>
            <a:off x="285098" y="4558976"/>
            <a:ext cx="904201" cy="594599"/>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34" tIns="143387" rIns="179234" bIns="143387" numCol="1" spcCol="0" rtlCol="0" fromWordArt="0" anchor="ctr" anchorCtr="0" forceAA="0" compatLnSpc="1">
            <a:prstTxWarp prst="textNoShape">
              <a:avLst/>
            </a:prstTxWarp>
            <a:noAutofit/>
          </a:bodyPr>
          <a:lstStyle/>
          <a:p>
            <a:pPr algn="ctr" defTabSz="913751" fontAlgn="base">
              <a:lnSpc>
                <a:spcPct val="90000"/>
              </a:lnSpc>
              <a:spcBef>
                <a:spcPct val="0"/>
              </a:spcBef>
              <a:spcAft>
                <a:spcPct val="0"/>
              </a:spcAft>
              <a:defRPr/>
            </a:pPr>
            <a:r>
              <a:rPr lang="en-US" sz="1200" kern="0" dirty="0">
                <a:gradFill>
                  <a:gsLst>
                    <a:gs pos="0">
                      <a:srgbClr val="FFFFFF"/>
                    </a:gs>
                    <a:gs pos="100000">
                      <a:srgbClr val="FFFFFF"/>
                    </a:gs>
                  </a:gsLst>
                  <a:lin ang="5400000" scaled="0"/>
                </a:gradFill>
                <a:latin typeface="Segoe UI Semilight"/>
                <a:cs typeface="Segoe UI" pitchFamily="34" charset="0"/>
              </a:rPr>
              <a:t>Cosmos DB</a:t>
            </a:r>
          </a:p>
        </p:txBody>
      </p:sp>
      <p:sp>
        <p:nvSpPr>
          <p:cNvPr id="44" name="Rectangle 43">
            <a:extLst>
              <a:ext uri="{FF2B5EF4-FFF2-40B4-BE49-F238E27FC236}">
                <a16:creationId xmlns:a16="http://schemas.microsoft.com/office/drawing/2014/main" id="{94AFAED4-120B-41D2-818B-68840C5A4F82}"/>
              </a:ext>
            </a:extLst>
          </p:cNvPr>
          <p:cNvSpPr/>
          <p:nvPr/>
        </p:nvSpPr>
        <p:spPr bwMode="auto">
          <a:xfrm>
            <a:off x="4753549" y="4143904"/>
            <a:ext cx="3112911" cy="4150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algn="ctr" defTabSz="914016">
              <a:lnSpc>
                <a:spcPct val="150000"/>
              </a:lnSpc>
              <a:defRPr/>
            </a:pPr>
            <a:r>
              <a:rPr lang="en-US" sz="1400" kern="0" dirty="0">
                <a:gradFill>
                  <a:gsLst>
                    <a:gs pos="0">
                      <a:srgbClr val="0078D7">
                        <a:lumMod val="20000"/>
                        <a:lumOff val="80000"/>
                      </a:srgbClr>
                    </a:gs>
                    <a:gs pos="100000">
                      <a:srgbClr val="0078D7">
                        <a:lumMod val="20000"/>
                        <a:lumOff val="80000"/>
                      </a:srgbClr>
                    </a:gs>
                  </a:gsLst>
                  <a:lin ang="5400000" scaled="1"/>
                </a:gradFill>
                <a:latin typeface="Segoe UI Semibold" panose="020B0702040204020203" pitchFamily="34" charset="0"/>
                <a:cs typeface="Segoe UI Semibold" panose="020B0702040204020203" pitchFamily="34" charset="0"/>
              </a:rPr>
              <a:t>AI COMPUTE</a:t>
            </a:r>
            <a:endParaRPr lang="en-US" sz="11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endParaRPr>
          </a:p>
        </p:txBody>
      </p:sp>
      <p:sp>
        <p:nvSpPr>
          <p:cNvPr id="46" name="Rectangle 45">
            <a:extLst>
              <a:ext uri="{FF2B5EF4-FFF2-40B4-BE49-F238E27FC236}">
                <a16:creationId xmlns:a16="http://schemas.microsoft.com/office/drawing/2014/main" id="{94C9854E-6081-4F40-96EC-9349D394324E}"/>
              </a:ext>
            </a:extLst>
          </p:cNvPr>
          <p:cNvSpPr/>
          <p:nvPr/>
        </p:nvSpPr>
        <p:spPr bwMode="auto">
          <a:xfrm>
            <a:off x="1235202" y="4558969"/>
            <a:ext cx="858653" cy="594599"/>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34" tIns="143387" rIns="179234" bIns="143387" numCol="1" spcCol="0" rtlCol="0" fromWordArt="0" anchor="ctr" anchorCtr="0" forceAA="0" compatLnSpc="1">
            <a:prstTxWarp prst="textNoShape">
              <a:avLst/>
            </a:prstTxWarp>
            <a:noAutofit/>
          </a:bodyPr>
          <a:lstStyle/>
          <a:p>
            <a:pPr algn="ctr" defTabSz="913751" fontAlgn="base">
              <a:lnSpc>
                <a:spcPct val="90000"/>
              </a:lnSpc>
              <a:spcBef>
                <a:spcPct val="0"/>
              </a:spcBef>
              <a:spcAft>
                <a:spcPct val="0"/>
              </a:spcAft>
              <a:defRPr/>
            </a:pPr>
            <a:r>
              <a:rPr lang="en-US" sz="1200" kern="0" dirty="0">
                <a:gradFill>
                  <a:gsLst>
                    <a:gs pos="0">
                      <a:srgbClr val="FFFFFF"/>
                    </a:gs>
                    <a:gs pos="100000">
                      <a:srgbClr val="FFFFFF"/>
                    </a:gs>
                  </a:gsLst>
                  <a:lin ang="5400000" scaled="0"/>
                </a:gradFill>
                <a:latin typeface="Segoe UI Semilight"/>
                <a:cs typeface="Segoe UI" pitchFamily="34" charset="0"/>
              </a:rPr>
              <a:t>SQL </a:t>
            </a:r>
          </a:p>
          <a:p>
            <a:pPr algn="ctr" defTabSz="913751" fontAlgn="base">
              <a:lnSpc>
                <a:spcPct val="90000"/>
              </a:lnSpc>
              <a:spcBef>
                <a:spcPct val="0"/>
              </a:spcBef>
              <a:spcAft>
                <a:spcPct val="0"/>
              </a:spcAft>
              <a:defRPr/>
            </a:pPr>
            <a:r>
              <a:rPr lang="en-US" sz="1200" kern="0" dirty="0">
                <a:gradFill>
                  <a:gsLst>
                    <a:gs pos="0">
                      <a:srgbClr val="FFFFFF"/>
                    </a:gs>
                    <a:gs pos="100000">
                      <a:srgbClr val="FFFFFF"/>
                    </a:gs>
                  </a:gsLst>
                  <a:lin ang="5400000" scaled="0"/>
                </a:gradFill>
                <a:latin typeface="Segoe UI Semilight"/>
                <a:cs typeface="Segoe UI" pitchFamily="34" charset="0"/>
              </a:rPr>
              <a:t>DB</a:t>
            </a:r>
          </a:p>
        </p:txBody>
      </p:sp>
      <p:sp>
        <p:nvSpPr>
          <p:cNvPr id="47" name="Rectangle 46">
            <a:extLst>
              <a:ext uri="{FF2B5EF4-FFF2-40B4-BE49-F238E27FC236}">
                <a16:creationId xmlns:a16="http://schemas.microsoft.com/office/drawing/2014/main" id="{2BA1DA67-3A1B-4FE6-A0AD-953E46978D66}"/>
              </a:ext>
            </a:extLst>
          </p:cNvPr>
          <p:cNvSpPr/>
          <p:nvPr/>
        </p:nvSpPr>
        <p:spPr bwMode="auto">
          <a:xfrm>
            <a:off x="2139758" y="4558969"/>
            <a:ext cx="858653" cy="594599"/>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34" tIns="143387" rIns="179234" bIns="143387" numCol="1" spcCol="0" rtlCol="0" fromWordArt="0" anchor="ctr" anchorCtr="0" forceAA="0" compatLnSpc="1">
            <a:prstTxWarp prst="textNoShape">
              <a:avLst/>
            </a:prstTxWarp>
            <a:noAutofit/>
          </a:bodyPr>
          <a:lstStyle/>
          <a:p>
            <a:pPr algn="ctr" defTabSz="913751" fontAlgn="base">
              <a:lnSpc>
                <a:spcPct val="90000"/>
              </a:lnSpc>
              <a:spcBef>
                <a:spcPct val="0"/>
              </a:spcBef>
              <a:spcAft>
                <a:spcPct val="0"/>
              </a:spcAft>
              <a:defRPr/>
            </a:pPr>
            <a:r>
              <a:rPr lang="en-US" sz="1200" kern="0" dirty="0">
                <a:gradFill>
                  <a:gsLst>
                    <a:gs pos="0">
                      <a:srgbClr val="FFFFFF"/>
                    </a:gs>
                    <a:gs pos="100000">
                      <a:srgbClr val="FFFFFF"/>
                    </a:gs>
                  </a:gsLst>
                  <a:lin ang="5400000" scaled="0"/>
                </a:gradFill>
                <a:latin typeface="Segoe UI Semilight"/>
                <a:cs typeface="Segoe UI" pitchFamily="34" charset="0"/>
              </a:rPr>
              <a:t>SQL </a:t>
            </a:r>
          </a:p>
          <a:p>
            <a:pPr algn="ctr" defTabSz="913751" fontAlgn="base">
              <a:lnSpc>
                <a:spcPct val="90000"/>
              </a:lnSpc>
              <a:spcBef>
                <a:spcPct val="0"/>
              </a:spcBef>
              <a:spcAft>
                <a:spcPct val="0"/>
              </a:spcAft>
              <a:defRPr/>
            </a:pPr>
            <a:r>
              <a:rPr lang="en-US" sz="1200" kern="0" dirty="0">
                <a:gradFill>
                  <a:gsLst>
                    <a:gs pos="0">
                      <a:srgbClr val="FFFFFF"/>
                    </a:gs>
                    <a:gs pos="100000">
                      <a:srgbClr val="FFFFFF"/>
                    </a:gs>
                  </a:gsLst>
                  <a:lin ang="5400000" scaled="0"/>
                </a:gradFill>
                <a:latin typeface="Segoe UI Semilight"/>
                <a:cs typeface="Segoe UI" pitchFamily="34" charset="0"/>
              </a:rPr>
              <a:t>DW</a:t>
            </a:r>
          </a:p>
        </p:txBody>
      </p:sp>
      <p:sp>
        <p:nvSpPr>
          <p:cNvPr id="48" name="Rectangle 47">
            <a:extLst>
              <a:ext uri="{FF2B5EF4-FFF2-40B4-BE49-F238E27FC236}">
                <a16:creationId xmlns:a16="http://schemas.microsoft.com/office/drawing/2014/main" id="{8C2A9781-0B80-4A70-A390-F5309F8F3F08}"/>
              </a:ext>
            </a:extLst>
          </p:cNvPr>
          <p:cNvSpPr/>
          <p:nvPr/>
        </p:nvSpPr>
        <p:spPr bwMode="auto">
          <a:xfrm>
            <a:off x="3049511" y="4558969"/>
            <a:ext cx="858653" cy="594599"/>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34" tIns="143387" rIns="179234" bIns="143387" numCol="1" spcCol="0" rtlCol="0" fromWordArt="0" anchor="ctr" anchorCtr="0" forceAA="0" compatLnSpc="1">
            <a:prstTxWarp prst="textNoShape">
              <a:avLst/>
            </a:prstTxWarp>
            <a:noAutofit/>
          </a:bodyPr>
          <a:lstStyle/>
          <a:p>
            <a:pPr algn="ctr" defTabSz="913751" fontAlgn="base">
              <a:lnSpc>
                <a:spcPct val="90000"/>
              </a:lnSpc>
              <a:spcBef>
                <a:spcPct val="0"/>
              </a:spcBef>
              <a:spcAft>
                <a:spcPct val="0"/>
              </a:spcAft>
              <a:defRPr/>
            </a:pPr>
            <a:r>
              <a:rPr lang="en-US" sz="1200" kern="0" dirty="0">
                <a:gradFill>
                  <a:gsLst>
                    <a:gs pos="0">
                      <a:srgbClr val="FFFFFF"/>
                    </a:gs>
                    <a:gs pos="100000">
                      <a:srgbClr val="FFFFFF"/>
                    </a:gs>
                  </a:gsLst>
                  <a:lin ang="5400000" scaled="0"/>
                </a:gradFill>
                <a:latin typeface="Segoe UI Semilight"/>
                <a:cs typeface="Segoe UI" pitchFamily="34" charset="0"/>
              </a:rPr>
              <a:t>Data Lake</a:t>
            </a:r>
          </a:p>
        </p:txBody>
      </p:sp>
      <p:sp>
        <p:nvSpPr>
          <p:cNvPr id="49" name="Rectangle 48">
            <a:extLst>
              <a:ext uri="{FF2B5EF4-FFF2-40B4-BE49-F238E27FC236}">
                <a16:creationId xmlns:a16="http://schemas.microsoft.com/office/drawing/2014/main" id="{A773B303-FAD3-41ED-92B3-E1C3988D0A62}"/>
              </a:ext>
            </a:extLst>
          </p:cNvPr>
          <p:cNvSpPr/>
          <p:nvPr/>
        </p:nvSpPr>
        <p:spPr bwMode="auto">
          <a:xfrm>
            <a:off x="4091599" y="4558972"/>
            <a:ext cx="741664" cy="594599"/>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34" tIns="143387" rIns="179234" bIns="143387" numCol="1" spcCol="0" rtlCol="0" fromWordArt="0" anchor="ctr" anchorCtr="0" forceAA="0" compatLnSpc="1">
            <a:prstTxWarp prst="textNoShape">
              <a:avLst/>
            </a:prstTxWarp>
            <a:noAutofit/>
          </a:bodyPr>
          <a:lstStyle/>
          <a:p>
            <a:pPr algn="ctr" defTabSz="913751" fontAlgn="base">
              <a:lnSpc>
                <a:spcPct val="90000"/>
              </a:lnSpc>
              <a:spcBef>
                <a:spcPct val="0"/>
              </a:spcBef>
              <a:spcAft>
                <a:spcPct val="0"/>
              </a:spcAft>
              <a:defRPr/>
            </a:pPr>
            <a:r>
              <a:rPr lang="en-US" sz="1200" kern="0" dirty="0">
                <a:gradFill>
                  <a:gsLst>
                    <a:gs pos="0">
                      <a:srgbClr val="FFFFFF"/>
                    </a:gs>
                    <a:gs pos="100000">
                      <a:srgbClr val="FFFFFF"/>
                    </a:gs>
                  </a:gsLst>
                  <a:lin ang="5400000" scaled="0"/>
                </a:gradFill>
                <a:latin typeface="Segoe UI Semilight"/>
                <a:cs typeface="Segoe UI" pitchFamily="34" charset="0"/>
              </a:rPr>
              <a:t>Spark</a:t>
            </a:r>
          </a:p>
        </p:txBody>
      </p:sp>
      <p:sp>
        <p:nvSpPr>
          <p:cNvPr id="50" name="Rectangle 49">
            <a:extLst>
              <a:ext uri="{FF2B5EF4-FFF2-40B4-BE49-F238E27FC236}">
                <a16:creationId xmlns:a16="http://schemas.microsoft.com/office/drawing/2014/main" id="{3E39F143-2BA3-41CB-B04B-1EC30095D761}"/>
              </a:ext>
            </a:extLst>
          </p:cNvPr>
          <p:cNvSpPr/>
          <p:nvPr/>
        </p:nvSpPr>
        <p:spPr bwMode="auto">
          <a:xfrm>
            <a:off x="4863309" y="4558969"/>
            <a:ext cx="794681" cy="594599"/>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34" tIns="143387" rIns="179234" bIns="143387" numCol="1" spcCol="0" rtlCol="0" fromWordArt="0" anchor="ctr" anchorCtr="0" forceAA="0" compatLnSpc="1">
            <a:prstTxWarp prst="textNoShape">
              <a:avLst/>
            </a:prstTxWarp>
            <a:noAutofit/>
          </a:bodyPr>
          <a:lstStyle/>
          <a:p>
            <a:pPr algn="ctr" defTabSz="913751" fontAlgn="base">
              <a:lnSpc>
                <a:spcPct val="90000"/>
              </a:lnSpc>
              <a:spcBef>
                <a:spcPct val="0"/>
              </a:spcBef>
              <a:spcAft>
                <a:spcPct val="0"/>
              </a:spcAft>
              <a:defRPr/>
            </a:pPr>
            <a:r>
              <a:rPr lang="en-US" sz="1200" kern="0" dirty="0">
                <a:gradFill>
                  <a:gsLst>
                    <a:gs pos="0">
                      <a:srgbClr val="FFFFFF"/>
                    </a:gs>
                    <a:gs pos="100000">
                      <a:srgbClr val="FFFFFF"/>
                    </a:gs>
                  </a:gsLst>
                  <a:lin ang="5400000" scaled="0"/>
                </a:gradFill>
                <a:latin typeface="Segoe UI Semilight"/>
                <a:cs typeface="Segoe UI" pitchFamily="34" charset="0"/>
              </a:rPr>
              <a:t>DSVM</a:t>
            </a:r>
          </a:p>
        </p:txBody>
      </p:sp>
      <p:sp>
        <p:nvSpPr>
          <p:cNvPr id="51" name="Rectangle 50">
            <a:extLst>
              <a:ext uri="{FF2B5EF4-FFF2-40B4-BE49-F238E27FC236}">
                <a16:creationId xmlns:a16="http://schemas.microsoft.com/office/drawing/2014/main" id="{390C7C05-1130-43E8-821D-CE5C1E70A4C4}"/>
              </a:ext>
            </a:extLst>
          </p:cNvPr>
          <p:cNvSpPr/>
          <p:nvPr/>
        </p:nvSpPr>
        <p:spPr bwMode="auto">
          <a:xfrm>
            <a:off x="5684351" y="4558970"/>
            <a:ext cx="741664" cy="594599"/>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34" tIns="143387" rIns="179234" bIns="143387" numCol="1" spcCol="0" rtlCol="0" fromWordArt="0" anchor="ctr" anchorCtr="0" forceAA="0" compatLnSpc="1">
            <a:prstTxWarp prst="textNoShape">
              <a:avLst/>
            </a:prstTxWarp>
            <a:noAutofit/>
          </a:bodyPr>
          <a:lstStyle/>
          <a:p>
            <a:pPr algn="ctr" defTabSz="913751" fontAlgn="base">
              <a:lnSpc>
                <a:spcPct val="90000"/>
              </a:lnSpc>
              <a:spcBef>
                <a:spcPct val="0"/>
              </a:spcBef>
              <a:spcAft>
                <a:spcPct val="0"/>
              </a:spcAft>
              <a:defRPr/>
            </a:pPr>
            <a:r>
              <a:rPr lang="en-US" sz="1200" kern="0" dirty="0">
                <a:gradFill>
                  <a:gsLst>
                    <a:gs pos="0">
                      <a:srgbClr val="FFFFFF"/>
                    </a:gs>
                    <a:gs pos="100000">
                      <a:srgbClr val="FFFFFF"/>
                    </a:gs>
                  </a:gsLst>
                  <a:lin ang="5400000" scaled="0"/>
                </a:gradFill>
                <a:latin typeface="Segoe UI Semilight"/>
                <a:cs typeface="Segoe UI" pitchFamily="34" charset="0"/>
              </a:rPr>
              <a:t>Batch AI</a:t>
            </a:r>
          </a:p>
        </p:txBody>
      </p:sp>
      <p:sp>
        <p:nvSpPr>
          <p:cNvPr id="52" name="Rectangle 51">
            <a:extLst>
              <a:ext uri="{FF2B5EF4-FFF2-40B4-BE49-F238E27FC236}">
                <a16:creationId xmlns:a16="http://schemas.microsoft.com/office/drawing/2014/main" id="{631E0C48-0A41-4DC1-81BA-4FD32F24D3E9}"/>
              </a:ext>
            </a:extLst>
          </p:cNvPr>
          <p:cNvSpPr/>
          <p:nvPr/>
        </p:nvSpPr>
        <p:spPr bwMode="auto">
          <a:xfrm>
            <a:off x="6452377" y="4558969"/>
            <a:ext cx="741664" cy="594599"/>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34" tIns="143387" rIns="179234" bIns="143387" numCol="1" spcCol="0" rtlCol="0" fromWordArt="0" anchor="ctr" anchorCtr="0" forceAA="0" compatLnSpc="1">
            <a:prstTxWarp prst="textNoShape">
              <a:avLst/>
            </a:prstTxWarp>
            <a:noAutofit/>
          </a:bodyPr>
          <a:lstStyle/>
          <a:p>
            <a:pPr algn="ctr" defTabSz="913751" fontAlgn="base">
              <a:lnSpc>
                <a:spcPct val="90000"/>
              </a:lnSpc>
              <a:spcBef>
                <a:spcPct val="0"/>
              </a:spcBef>
              <a:spcAft>
                <a:spcPct val="0"/>
              </a:spcAft>
              <a:defRPr/>
            </a:pPr>
            <a:r>
              <a:rPr lang="en-US" sz="1200" kern="0" dirty="0">
                <a:gradFill>
                  <a:gsLst>
                    <a:gs pos="0">
                      <a:srgbClr val="FFFFFF"/>
                    </a:gs>
                    <a:gs pos="100000">
                      <a:srgbClr val="FFFFFF"/>
                    </a:gs>
                  </a:gsLst>
                  <a:lin ang="5400000" scaled="0"/>
                </a:gradFill>
                <a:latin typeface="Segoe UI Semilight"/>
                <a:cs typeface="Segoe UI" pitchFamily="34" charset="0"/>
              </a:rPr>
              <a:t>ACS</a:t>
            </a:r>
          </a:p>
        </p:txBody>
      </p:sp>
      <p:sp>
        <p:nvSpPr>
          <p:cNvPr id="53" name="Rectangle 52">
            <a:extLst>
              <a:ext uri="{FF2B5EF4-FFF2-40B4-BE49-F238E27FC236}">
                <a16:creationId xmlns:a16="http://schemas.microsoft.com/office/drawing/2014/main" id="{F94A6350-1036-4A36-8309-CB7087A9DF70}"/>
              </a:ext>
            </a:extLst>
          </p:cNvPr>
          <p:cNvSpPr/>
          <p:nvPr/>
        </p:nvSpPr>
        <p:spPr bwMode="auto">
          <a:xfrm>
            <a:off x="285096" y="5290424"/>
            <a:ext cx="7704178" cy="594599"/>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34" tIns="143387" rIns="179234" bIns="143387" numCol="1" spcCol="0" rtlCol="0" fromWordArt="0" anchor="ctr" anchorCtr="0" forceAA="0" compatLnSpc="1">
            <a:prstTxWarp prst="textNoShape">
              <a:avLst/>
            </a:prstTxWarp>
            <a:noAutofit/>
          </a:bodyPr>
          <a:lstStyle/>
          <a:p>
            <a:pPr algn="ctr" defTabSz="913751" fontAlgn="base">
              <a:lnSpc>
                <a:spcPct val="90000"/>
              </a:lnSpc>
              <a:spcBef>
                <a:spcPct val="0"/>
              </a:spcBef>
              <a:spcAft>
                <a:spcPct val="0"/>
              </a:spcAft>
              <a:defRPr/>
            </a:pPr>
            <a:r>
              <a:rPr lang="en-US" sz="1400" kern="0" dirty="0">
                <a:gradFill>
                  <a:gsLst>
                    <a:gs pos="0">
                      <a:srgbClr val="FFFFFF"/>
                    </a:gs>
                    <a:gs pos="100000">
                      <a:srgbClr val="FFFFFF"/>
                    </a:gs>
                  </a:gsLst>
                  <a:lin ang="5400000" scaled="0"/>
                </a:gradFill>
                <a:latin typeface="Segoe UI Semilight"/>
                <a:cs typeface="Segoe UI" pitchFamily="34" charset="0"/>
              </a:rPr>
              <a:t>CPU, GPU, FPGA</a:t>
            </a:r>
          </a:p>
        </p:txBody>
      </p:sp>
      <p:sp>
        <p:nvSpPr>
          <p:cNvPr id="54" name="Rectangle 53">
            <a:extLst>
              <a:ext uri="{FF2B5EF4-FFF2-40B4-BE49-F238E27FC236}">
                <a16:creationId xmlns:a16="http://schemas.microsoft.com/office/drawing/2014/main" id="{27D763D7-902A-4FEB-9094-2E2F57A6E5E7}"/>
              </a:ext>
            </a:extLst>
          </p:cNvPr>
          <p:cNvSpPr/>
          <p:nvPr/>
        </p:nvSpPr>
        <p:spPr bwMode="auto">
          <a:xfrm>
            <a:off x="8296795" y="1463771"/>
            <a:ext cx="3343119" cy="4568446"/>
          </a:xfrm>
          <a:prstGeom prst="rect">
            <a:avLst/>
          </a:prstGeom>
          <a:solidFill>
            <a:srgbClr val="005AA1"/>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kern="0" dirty="0">
              <a:gradFill>
                <a:gsLst>
                  <a:gs pos="0">
                    <a:srgbClr val="FFFFFF"/>
                  </a:gs>
                  <a:gs pos="100000">
                    <a:srgbClr val="FFFFFF"/>
                  </a:gs>
                </a:gsLst>
                <a:lin ang="5400000" scaled="0"/>
              </a:gradFill>
              <a:latin typeface="Segoe UI Semilight"/>
              <a:cs typeface="Segoe UI" pitchFamily="34" charset="0"/>
            </a:endParaRPr>
          </a:p>
        </p:txBody>
      </p:sp>
      <p:sp>
        <p:nvSpPr>
          <p:cNvPr id="55" name="Rectangle 54">
            <a:extLst>
              <a:ext uri="{FF2B5EF4-FFF2-40B4-BE49-F238E27FC236}">
                <a16:creationId xmlns:a16="http://schemas.microsoft.com/office/drawing/2014/main" id="{60462018-639A-4D6C-99B1-3EF0664EEEE9}"/>
              </a:ext>
            </a:extLst>
          </p:cNvPr>
          <p:cNvSpPr/>
          <p:nvPr/>
        </p:nvSpPr>
        <p:spPr>
          <a:xfrm>
            <a:off x="8296795" y="1637436"/>
            <a:ext cx="3343120" cy="406208"/>
          </a:xfrm>
          <a:prstGeom prst="rect">
            <a:avLst/>
          </a:prstGeom>
        </p:spPr>
        <p:txBody>
          <a:bodyPr wrap="square">
            <a:spAutoFit/>
          </a:bodyPr>
          <a:lstStyle/>
          <a:p>
            <a:pPr algn="ctr" defTabSz="914049">
              <a:defRPr/>
            </a:pPr>
            <a:r>
              <a:rPr lang="en-US" sz="2000" kern="0" dirty="0">
                <a:gradFill>
                  <a:gsLst>
                    <a:gs pos="0">
                      <a:srgbClr val="0078D7">
                        <a:lumMod val="20000"/>
                        <a:lumOff val="80000"/>
                      </a:srgbClr>
                    </a:gs>
                    <a:gs pos="100000">
                      <a:srgbClr val="0078D7">
                        <a:lumMod val="20000"/>
                        <a:lumOff val="80000"/>
                      </a:srgbClr>
                    </a:gs>
                  </a:gsLst>
                  <a:lin ang="5400000" scaled="1"/>
                </a:gradFill>
                <a:latin typeface="Segoe UI Semibold" panose="020B0702040204020203" pitchFamily="34" charset="0"/>
                <a:cs typeface="Segoe UI Semibold" panose="020B0702040204020203" pitchFamily="34" charset="0"/>
              </a:rPr>
              <a:t>AI TOOLS</a:t>
            </a:r>
            <a:endParaRPr lang="en-US" sz="1600" kern="0" dirty="0">
              <a:solidFill>
                <a:sysClr val="windowText" lastClr="000000"/>
              </a:solidFill>
              <a:latin typeface="Segoe UI Semilight"/>
            </a:endParaRPr>
          </a:p>
        </p:txBody>
      </p:sp>
      <p:sp>
        <p:nvSpPr>
          <p:cNvPr id="57" name="Rectangle 56">
            <a:extLst>
              <a:ext uri="{FF2B5EF4-FFF2-40B4-BE49-F238E27FC236}">
                <a16:creationId xmlns:a16="http://schemas.microsoft.com/office/drawing/2014/main" id="{6CFDDDAF-80C5-4A42-89DC-C01D168858EC}"/>
              </a:ext>
            </a:extLst>
          </p:cNvPr>
          <p:cNvSpPr/>
          <p:nvPr/>
        </p:nvSpPr>
        <p:spPr bwMode="auto">
          <a:xfrm>
            <a:off x="8440657" y="3079352"/>
            <a:ext cx="1040368" cy="613954"/>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27" tIns="143387" rIns="91427" bIns="143387" numCol="1" spcCol="0" rtlCol="0" fromWordArt="0" anchor="ctr" anchorCtr="0" forceAA="0" compatLnSpc="1">
            <a:prstTxWarp prst="textNoShape">
              <a:avLst/>
            </a:prstTxWarp>
            <a:noAutofit/>
          </a:bodyPr>
          <a:lstStyle/>
          <a:p>
            <a:pPr algn="ctr" defTabSz="913751" fontAlgn="base">
              <a:lnSpc>
                <a:spcPct val="90000"/>
              </a:lnSpc>
              <a:spcBef>
                <a:spcPct val="0"/>
              </a:spcBef>
              <a:spcAft>
                <a:spcPct val="0"/>
              </a:spcAft>
              <a:defRPr/>
            </a:pPr>
            <a:r>
              <a:rPr lang="en-US" sz="1200" kern="0" dirty="0">
                <a:gradFill>
                  <a:gsLst>
                    <a:gs pos="0">
                      <a:srgbClr val="FFFFFF"/>
                    </a:gs>
                    <a:gs pos="100000">
                      <a:srgbClr val="FFFFFF"/>
                    </a:gs>
                  </a:gsLst>
                  <a:lin ang="5400000" scaled="0"/>
                </a:gradFill>
                <a:latin typeface="Segoe UI Semilight"/>
                <a:cs typeface="Segoe UI" pitchFamily="34" charset="0"/>
              </a:rPr>
              <a:t>VS Tools for Machine Learning</a:t>
            </a:r>
          </a:p>
        </p:txBody>
      </p:sp>
      <p:sp>
        <p:nvSpPr>
          <p:cNvPr id="58" name="Rectangle 57">
            <a:extLst>
              <a:ext uri="{FF2B5EF4-FFF2-40B4-BE49-F238E27FC236}">
                <a16:creationId xmlns:a16="http://schemas.microsoft.com/office/drawing/2014/main" id="{3EEA91BA-2FB9-4F8C-B73C-B50E4669CA3C}"/>
              </a:ext>
            </a:extLst>
          </p:cNvPr>
          <p:cNvSpPr/>
          <p:nvPr/>
        </p:nvSpPr>
        <p:spPr bwMode="auto">
          <a:xfrm>
            <a:off x="9571105" y="3078574"/>
            <a:ext cx="870546" cy="613954"/>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27" tIns="143387" rIns="91427" bIns="143387" numCol="1" spcCol="0" rtlCol="0" fromWordArt="0" anchor="ctr" anchorCtr="0" forceAA="0" compatLnSpc="1">
            <a:prstTxWarp prst="textNoShape">
              <a:avLst/>
            </a:prstTxWarp>
            <a:noAutofit/>
          </a:bodyPr>
          <a:lstStyle/>
          <a:p>
            <a:pPr algn="ctr" defTabSz="913751" fontAlgn="base">
              <a:lnSpc>
                <a:spcPct val="90000"/>
              </a:lnSpc>
              <a:spcBef>
                <a:spcPct val="0"/>
              </a:spcBef>
              <a:spcAft>
                <a:spcPct val="0"/>
              </a:spcAft>
              <a:defRPr/>
            </a:pPr>
            <a:r>
              <a:rPr lang="en-US" sz="1200" kern="0" dirty="0">
                <a:gradFill>
                  <a:gsLst>
                    <a:gs pos="0">
                      <a:srgbClr val="FFFFFF"/>
                    </a:gs>
                    <a:gs pos="100000">
                      <a:srgbClr val="FFFFFF"/>
                    </a:gs>
                  </a:gsLst>
                  <a:lin ang="5400000" scaled="0"/>
                </a:gradFill>
                <a:latin typeface="Segoe UI Semilight"/>
                <a:cs typeface="Segoe UI" pitchFamily="34" charset="0"/>
              </a:rPr>
              <a:t>Azure ML Studio</a:t>
            </a:r>
          </a:p>
        </p:txBody>
      </p:sp>
      <p:sp>
        <p:nvSpPr>
          <p:cNvPr id="60" name="Rectangle 59">
            <a:extLst>
              <a:ext uri="{FF2B5EF4-FFF2-40B4-BE49-F238E27FC236}">
                <a16:creationId xmlns:a16="http://schemas.microsoft.com/office/drawing/2014/main" id="{A7DAB6CA-19C8-42D3-B6ED-BD295868442D}"/>
              </a:ext>
            </a:extLst>
          </p:cNvPr>
          <p:cNvSpPr/>
          <p:nvPr/>
        </p:nvSpPr>
        <p:spPr bwMode="auto">
          <a:xfrm>
            <a:off x="8282761" y="2663503"/>
            <a:ext cx="3357154" cy="4150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algn="ctr" defTabSz="914016">
              <a:defRPr/>
            </a:pPr>
            <a:r>
              <a:rPr lang="en-US" sz="1400" kern="0" dirty="0">
                <a:gradFill>
                  <a:gsLst>
                    <a:gs pos="0">
                      <a:srgbClr val="0078D7">
                        <a:lumMod val="20000"/>
                        <a:lumOff val="80000"/>
                      </a:srgbClr>
                    </a:gs>
                    <a:gs pos="100000">
                      <a:srgbClr val="0078D7">
                        <a:lumMod val="20000"/>
                        <a:lumOff val="80000"/>
                      </a:srgbClr>
                    </a:gs>
                  </a:gsLst>
                  <a:lin ang="5400000" scaled="1"/>
                </a:gradFill>
                <a:latin typeface="Segoe UI Semibold" panose="020B0702040204020203" pitchFamily="34" charset="0"/>
                <a:cs typeface="Segoe UI Semibold" panose="020B0702040204020203" pitchFamily="34" charset="0"/>
              </a:rPr>
              <a:t>CODING &amp; MANAGEMENT TOOLS</a:t>
            </a:r>
            <a:endParaRPr lang="en-US" sz="11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endParaRPr>
          </a:p>
        </p:txBody>
      </p:sp>
      <p:sp>
        <p:nvSpPr>
          <p:cNvPr id="67" name="Rectangle 66">
            <a:extLst>
              <a:ext uri="{FF2B5EF4-FFF2-40B4-BE49-F238E27FC236}">
                <a16:creationId xmlns:a16="http://schemas.microsoft.com/office/drawing/2014/main" id="{47B6A9DD-887C-4C8C-80FA-4BDB3FC5A9F2}"/>
              </a:ext>
            </a:extLst>
          </p:cNvPr>
          <p:cNvSpPr/>
          <p:nvPr/>
        </p:nvSpPr>
        <p:spPr bwMode="auto">
          <a:xfrm>
            <a:off x="10521394" y="3078573"/>
            <a:ext cx="960624" cy="613954"/>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27" tIns="143387" rIns="91427" bIns="143387" numCol="1" spcCol="0" rtlCol="0" fromWordArt="0" anchor="ctr" anchorCtr="0" forceAA="0" compatLnSpc="1">
            <a:prstTxWarp prst="textNoShape">
              <a:avLst/>
            </a:prstTxWarp>
            <a:noAutofit/>
          </a:bodyPr>
          <a:lstStyle/>
          <a:p>
            <a:pPr algn="ctr" defTabSz="913751" fontAlgn="base">
              <a:lnSpc>
                <a:spcPct val="90000"/>
              </a:lnSpc>
              <a:spcBef>
                <a:spcPct val="0"/>
              </a:spcBef>
              <a:spcAft>
                <a:spcPct val="0"/>
              </a:spcAft>
              <a:defRPr/>
            </a:pPr>
            <a:r>
              <a:rPr lang="en-US" sz="1200" kern="0" dirty="0">
                <a:gradFill>
                  <a:gsLst>
                    <a:gs pos="0">
                      <a:srgbClr val="FFFFFF"/>
                    </a:gs>
                    <a:gs pos="100000">
                      <a:srgbClr val="FFFFFF"/>
                    </a:gs>
                  </a:gsLst>
                  <a:lin ang="5400000" scaled="0"/>
                </a:gradFill>
                <a:latin typeface="Segoe UI Semilight"/>
                <a:cs typeface="Segoe UI" pitchFamily="34" charset="0"/>
              </a:rPr>
              <a:t>Azure ML Workbench</a:t>
            </a:r>
          </a:p>
        </p:txBody>
      </p:sp>
      <p:sp>
        <p:nvSpPr>
          <p:cNvPr id="68" name="Rectangle 67">
            <a:extLst>
              <a:ext uri="{FF2B5EF4-FFF2-40B4-BE49-F238E27FC236}">
                <a16:creationId xmlns:a16="http://schemas.microsoft.com/office/drawing/2014/main" id="{FFF00953-E5D6-4AA5-AB32-D93DA5B7D8F1}"/>
              </a:ext>
            </a:extLst>
          </p:cNvPr>
          <p:cNvSpPr/>
          <p:nvPr/>
        </p:nvSpPr>
        <p:spPr bwMode="auto">
          <a:xfrm>
            <a:off x="8296794" y="4100038"/>
            <a:ext cx="3357154" cy="4150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algn="ctr" defTabSz="914016">
              <a:defRPr/>
            </a:pPr>
            <a:r>
              <a:rPr lang="en-US" sz="1400" kern="0" dirty="0">
                <a:gradFill>
                  <a:gsLst>
                    <a:gs pos="0">
                      <a:srgbClr val="0078D7">
                        <a:lumMod val="20000"/>
                        <a:lumOff val="80000"/>
                      </a:srgbClr>
                    </a:gs>
                    <a:gs pos="100000">
                      <a:srgbClr val="0078D7">
                        <a:lumMod val="20000"/>
                        <a:lumOff val="80000"/>
                      </a:srgbClr>
                    </a:gs>
                  </a:gsLst>
                  <a:lin ang="5400000" scaled="1"/>
                </a:gradFill>
                <a:latin typeface="Segoe UI Semibold" panose="020B0702040204020203" pitchFamily="34" charset="0"/>
                <a:cs typeface="Segoe UI Semibold" panose="020B0702040204020203" pitchFamily="34" charset="0"/>
              </a:rPr>
              <a:t>DEEP LEARNING FRAMEWORKS</a:t>
            </a:r>
            <a:endParaRPr lang="en-US" sz="11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endParaRPr>
          </a:p>
        </p:txBody>
      </p:sp>
      <p:sp>
        <p:nvSpPr>
          <p:cNvPr id="84" name="Rectangle 83">
            <a:extLst>
              <a:ext uri="{FF2B5EF4-FFF2-40B4-BE49-F238E27FC236}">
                <a16:creationId xmlns:a16="http://schemas.microsoft.com/office/drawing/2014/main" id="{D9C15379-E7A3-4871-A932-C4B1C7BE915C}"/>
              </a:ext>
            </a:extLst>
          </p:cNvPr>
          <p:cNvSpPr/>
          <p:nvPr/>
        </p:nvSpPr>
        <p:spPr bwMode="auto">
          <a:xfrm>
            <a:off x="8440657" y="4593116"/>
            <a:ext cx="960624" cy="613954"/>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27" tIns="143387" rIns="91427" bIns="143387" numCol="1" spcCol="0" rtlCol="0" fromWordArt="0" anchor="ctr" anchorCtr="0" forceAA="0" compatLnSpc="1">
            <a:prstTxWarp prst="textNoShape">
              <a:avLst/>
            </a:prstTxWarp>
            <a:noAutofit/>
          </a:bodyPr>
          <a:lstStyle/>
          <a:p>
            <a:pPr algn="ctr" defTabSz="913751" fontAlgn="base">
              <a:lnSpc>
                <a:spcPct val="90000"/>
              </a:lnSpc>
              <a:spcBef>
                <a:spcPct val="0"/>
              </a:spcBef>
              <a:spcAft>
                <a:spcPct val="0"/>
              </a:spcAft>
              <a:defRPr/>
            </a:pPr>
            <a:r>
              <a:rPr lang="en-US" sz="1200" kern="0" dirty="0">
                <a:gradFill>
                  <a:gsLst>
                    <a:gs pos="0">
                      <a:srgbClr val="FFFFFF"/>
                    </a:gs>
                    <a:gs pos="100000">
                      <a:srgbClr val="FFFFFF"/>
                    </a:gs>
                  </a:gsLst>
                  <a:lin ang="5400000" scaled="0"/>
                </a:gradFill>
                <a:latin typeface="Segoe UI Semilight"/>
                <a:cs typeface="Segoe UI" pitchFamily="34" charset="0"/>
              </a:rPr>
              <a:t>Cognitive Toolkit</a:t>
            </a:r>
          </a:p>
        </p:txBody>
      </p:sp>
      <p:sp>
        <p:nvSpPr>
          <p:cNvPr id="85" name="Rectangle 84">
            <a:extLst>
              <a:ext uri="{FF2B5EF4-FFF2-40B4-BE49-F238E27FC236}">
                <a16:creationId xmlns:a16="http://schemas.microsoft.com/office/drawing/2014/main" id="{C3CCA080-30EA-4A88-B164-4A106DD4E377}"/>
              </a:ext>
            </a:extLst>
          </p:cNvPr>
          <p:cNvSpPr/>
          <p:nvPr/>
        </p:nvSpPr>
        <p:spPr bwMode="auto">
          <a:xfrm>
            <a:off x="9481026" y="4599885"/>
            <a:ext cx="960624" cy="613954"/>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27" tIns="143387" rIns="91427" bIns="143387" numCol="1" spcCol="0" rtlCol="0" fromWordArt="0" anchor="ctr" anchorCtr="0" forceAA="0" compatLnSpc="1">
            <a:prstTxWarp prst="textNoShape">
              <a:avLst/>
            </a:prstTxWarp>
            <a:noAutofit/>
          </a:bodyPr>
          <a:lstStyle/>
          <a:p>
            <a:pPr algn="ctr" defTabSz="913751" fontAlgn="base">
              <a:lnSpc>
                <a:spcPct val="90000"/>
              </a:lnSpc>
              <a:spcBef>
                <a:spcPct val="0"/>
              </a:spcBef>
              <a:spcAft>
                <a:spcPct val="0"/>
              </a:spcAft>
              <a:defRPr/>
            </a:pPr>
            <a:r>
              <a:rPr lang="en-US" sz="1200" kern="0" dirty="0" err="1">
                <a:gradFill>
                  <a:gsLst>
                    <a:gs pos="0">
                      <a:srgbClr val="FFFFFF"/>
                    </a:gs>
                    <a:gs pos="100000">
                      <a:srgbClr val="FFFFFF"/>
                    </a:gs>
                  </a:gsLst>
                  <a:lin ang="5400000" scaled="0"/>
                </a:gradFill>
                <a:latin typeface="Segoe UI Semilight"/>
                <a:cs typeface="Segoe UI" pitchFamily="34" charset="0"/>
              </a:rPr>
              <a:t>TensorFlow</a:t>
            </a:r>
            <a:endParaRPr lang="en-US" sz="1200" kern="0" dirty="0">
              <a:gradFill>
                <a:gsLst>
                  <a:gs pos="0">
                    <a:srgbClr val="FFFFFF"/>
                  </a:gs>
                  <a:gs pos="100000">
                    <a:srgbClr val="FFFFFF"/>
                  </a:gs>
                </a:gsLst>
                <a:lin ang="5400000" scaled="0"/>
              </a:gradFill>
              <a:latin typeface="Segoe UI Semilight"/>
              <a:cs typeface="Segoe UI" pitchFamily="34" charset="0"/>
            </a:endParaRPr>
          </a:p>
        </p:txBody>
      </p:sp>
      <p:sp>
        <p:nvSpPr>
          <p:cNvPr id="88" name="Rectangle 87">
            <a:extLst>
              <a:ext uri="{FF2B5EF4-FFF2-40B4-BE49-F238E27FC236}">
                <a16:creationId xmlns:a16="http://schemas.microsoft.com/office/drawing/2014/main" id="{1BCB1636-C72D-4FF1-A38D-6BC878D5581A}"/>
              </a:ext>
            </a:extLst>
          </p:cNvPr>
          <p:cNvSpPr/>
          <p:nvPr/>
        </p:nvSpPr>
        <p:spPr bwMode="auto">
          <a:xfrm>
            <a:off x="10521394" y="4599884"/>
            <a:ext cx="960624" cy="613954"/>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27" tIns="143387" rIns="91427" bIns="143387" numCol="1" spcCol="0" rtlCol="0" fromWordArt="0" anchor="ctr" anchorCtr="0" forceAA="0" compatLnSpc="1">
            <a:prstTxWarp prst="textNoShape">
              <a:avLst/>
            </a:prstTxWarp>
            <a:noAutofit/>
          </a:bodyPr>
          <a:lstStyle/>
          <a:p>
            <a:pPr algn="ctr" defTabSz="913751" fontAlgn="base">
              <a:lnSpc>
                <a:spcPct val="90000"/>
              </a:lnSpc>
              <a:spcBef>
                <a:spcPct val="0"/>
              </a:spcBef>
              <a:spcAft>
                <a:spcPct val="0"/>
              </a:spcAft>
              <a:defRPr/>
            </a:pPr>
            <a:r>
              <a:rPr lang="en-US" sz="1200" kern="0" dirty="0">
                <a:gradFill>
                  <a:gsLst>
                    <a:gs pos="0">
                      <a:srgbClr val="FFFFFF"/>
                    </a:gs>
                    <a:gs pos="100000">
                      <a:srgbClr val="FFFFFF"/>
                    </a:gs>
                  </a:gsLst>
                  <a:lin ang="5400000" scaled="0"/>
                </a:gradFill>
                <a:latin typeface="Segoe UI Semilight"/>
                <a:cs typeface="Segoe UI" pitchFamily="34" charset="0"/>
              </a:rPr>
              <a:t>Caffe</a:t>
            </a:r>
          </a:p>
        </p:txBody>
      </p:sp>
      <p:sp>
        <p:nvSpPr>
          <p:cNvPr id="90" name="Rectangle 89">
            <a:extLst>
              <a:ext uri="{FF2B5EF4-FFF2-40B4-BE49-F238E27FC236}">
                <a16:creationId xmlns:a16="http://schemas.microsoft.com/office/drawing/2014/main" id="{ED583AF1-C98A-47CE-8E3E-830F964045D7}"/>
              </a:ext>
            </a:extLst>
          </p:cNvPr>
          <p:cNvSpPr/>
          <p:nvPr/>
        </p:nvSpPr>
        <p:spPr bwMode="auto">
          <a:xfrm>
            <a:off x="8440656" y="5313279"/>
            <a:ext cx="3089832" cy="257549"/>
          </a:xfrm>
          <a:prstGeom prst="rect">
            <a:avLst/>
          </a:prstGeom>
          <a:solidFill>
            <a:srgbClr val="005AA1"/>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27" tIns="143387" rIns="91427" bIns="143387" numCol="1" spcCol="0" rtlCol="0" fromWordArt="0" anchor="ctr" anchorCtr="0" forceAA="0" compatLnSpc="1">
            <a:prstTxWarp prst="textNoShape">
              <a:avLst/>
            </a:prstTxWarp>
            <a:noAutofit/>
          </a:bodyPr>
          <a:lstStyle/>
          <a:p>
            <a:pPr defTabSz="913751" fontAlgn="base">
              <a:lnSpc>
                <a:spcPct val="90000"/>
              </a:lnSpc>
              <a:spcBef>
                <a:spcPct val="0"/>
              </a:spcBef>
              <a:spcAft>
                <a:spcPct val="0"/>
              </a:spcAft>
              <a:defRPr/>
            </a:pPr>
            <a:r>
              <a:rPr lang="en-US" sz="1200" kern="0" dirty="0">
                <a:gradFill>
                  <a:gsLst>
                    <a:gs pos="0">
                      <a:srgbClr val="FFFFFF"/>
                    </a:gs>
                    <a:gs pos="100000">
                      <a:srgbClr val="FFFFFF"/>
                    </a:gs>
                  </a:gsLst>
                  <a:lin ang="5400000" scaled="0"/>
                </a:gradFill>
                <a:latin typeface="Segoe UI Semilight"/>
                <a:cs typeface="Segoe UI" pitchFamily="34" charset="0"/>
              </a:rPr>
              <a:t>Others (</a:t>
            </a:r>
            <a:r>
              <a:rPr lang="en-US" sz="1200" kern="0" dirty="0" err="1">
                <a:gradFill>
                  <a:gsLst>
                    <a:gs pos="0">
                      <a:srgbClr val="FFFFFF"/>
                    </a:gs>
                    <a:gs pos="100000">
                      <a:srgbClr val="FFFFFF"/>
                    </a:gs>
                  </a:gsLst>
                  <a:lin ang="5400000" scaled="0"/>
                </a:gradFill>
                <a:latin typeface="Segoe UI Semilight"/>
                <a:cs typeface="Segoe UI" pitchFamily="34" charset="0"/>
              </a:rPr>
              <a:t>Scikit</a:t>
            </a:r>
            <a:r>
              <a:rPr lang="en-US" sz="1200" kern="0" dirty="0">
                <a:gradFill>
                  <a:gsLst>
                    <a:gs pos="0">
                      <a:srgbClr val="FFFFFF"/>
                    </a:gs>
                    <a:gs pos="100000">
                      <a:srgbClr val="FFFFFF"/>
                    </a:gs>
                  </a:gsLst>
                  <a:lin ang="5400000" scaled="0"/>
                </a:gradFill>
                <a:latin typeface="Segoe UI Semilight"/>
                <a:cs typeface="Segoe UI" pitchFamily="34" charset="0"/>
              </a:rPr>
              <a:t>-learn, </a:t>
            </a:r>
            <a:r>
              <a:rPr lang="en-US" sz="1200" kern="0" dirty="0" err="1">
                <a:gradFill>
                  <a:gsLst>
                    <a:gs pos="0">
                      <a:srgbClr val="FFFFFF"/>
                    </a:gs>
                    <a:gs pos="100000">
                      <a:srgbClr val="FFFFFF"/>
                    </a:gs>
                  </a:gsLst>
                  <a:lin ang="5400000" scaled="0"/>
                </a:gradFill>
                <a:latin typeface="Segoe UI Semilight"/>
                <a:cs typeface="Segoe UI" pitchFamily="34" charset="0"/>
              </a:rPr>
              <a:t>MXNet</a:t>
            </a:r>
            <a:r>
              <a:rPr lang="en-US" sz="1200" kern="0" dirty="0">
                <a:gradFill>
                  <a:gsLst>
                    <a:gs pos="0">
                      <a:srgbClr val="FFFFFF"/>
                    </a:gs>
                    <a:gs pos="100000">
                      <a:srgbClr val="FFFFFF"/>
                    </a:gs>
                  </a:gsLst>
                  <a:lin ang="5400000" scaled="0"/>
                </a:gradFill>
                <a:latin typeface="Segoe UI Semilight"/>
                <a:cs typeface="Segoe UI" pitchFamily="34" charset="0"/>
              </a:rPr>
              <a:t>, </a:t>
            </a:r>
            <a:r>
              <a:rPr lang="en-US" sz="1200" kern="0" dirty="0" err="1">
                <a:gradFill>
                  <a:gsLst>
                    <a:gs pos="0">
                      <a:srgbClr val="FFFFFF"/>
                    </a:gs>
                    <a:gs pos="100000">
                      <a:srgbClr val="FFFFFF"/>
                    </a:gs>
                  </a:gsLst>
                  <a:lin ang="5400000" scaled="0"/>
                </a:gradFill>
                <a:latin typeface="Segoe UI Semilight"/>
                <a:cs typeface="Segoe UI" pitchFamily="34" charset="0"/>
              </a:rPr>
              <a:t>Keras</a:t>
            </a:r>
            <a:r>
              <a:rPr lang="en-US" sz="1200" kern="0" dirty="0">
                <a:gradFill>
                  <a:gsLst>
                    <a:gs pos="0">
                      <a:srgbClr val="FFFFFF"/>
                    </a:gs>
                    <a:gs pos="100000">
                      <a:srgbClr val="FFFFFF"/>
                    </a:gs>
                  </a:gsLst>
                  <a:lin ang="5400000" scaled="0"/>
                </a:gradFill>
                <a:latin typeface="Segoe UI Semilight"/>
                <a:cs typeface="Segoe UI" pitchFamily="34" charset="0"/>
              </a:rPr>
              <a:t>, Gluon…)</a:t>
            </a:r>
          </a:p>
        </p:txBody>
      </p:sp>
      <p:sp>
        <p:nvSpPr>
          <p:cNvPr id="101" name="Rectangle 100">
            <a:extLst>
              <a:ext uri="{FF2B5EF4-FFF2-40B4-BE49-F238E27FC236}">
                <a16:creationId xmlns:a16="http://schemas.microsoft.com/office/drawing/2014/main" id="{E0D91087-7A32-489E-A100-1A632E5EF377}"/>
              </a:ext>
            </a:extLst>
          </p:cNvPr>
          <p:cNvSpPr/>
          <p:nvPr/>
        </p:nvSpPr>
        <p:spPr bwMode="auto">
          <a:xfrm>
            <a:off x="308659" y="2164661"/>
            <a:ext cx="2084698" cy="4150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algn="ctr" defTabSz="914016">
              <a:defRPr/>
            </a:pPr>
            <a:r>
              <a:rPr lang="en-US" sz="1400" kern="0" dirty="0">
                <a:gradFill>
                  <a:gsLst>
                    <a:gs pos="0">
                      <a:srgbClr val="0078D7">
                        <a:lumMod val="20000"/>
                        <a:lumOff val="80000"/>
                      </a:srgbClr>
                    </a:gs>
                    <a:gs pos="100000">
                      <a:srgbClr val="0078D7">
                        <a:lumMod val="20000"/>
                        <a:lumOff val="80000"/>
                      </a:srgbClr>
                    </a:gs>
                  </a:gsLst>
                  <a:lin ang="5400000" scaled="1"/>
                </a:gradFill>
                <a:latin typeface="Segoe UI Semibold" panose="020B0702040204020203" pitchFamily="34" charset="0"/>
                <a:cs typeface="Segoe UI Semibold" panose="020B0702040204020203" pitchFamily="34" charset="0"/>
              </a:rPr>
              <a:t>CONVERSATIONAL AI</a:t>
            </a:r>
            <a:endParaRPr lang="en-US" sz="11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endParaRPr>
          </a:p>
        </p:txBody>
      </p:sp>
      <p:sp>
        <p:nvSpPr>
          <p:cNvPr id="102" name="Rectangle 101">
            <a:extLst>
              <a:ext uri="{FF2B5EF4-FFF2-40B4-BE49-F238E27FC236}">
                <a16:creationId xmlns:a16="http://schemas.microsoft.com/office/drawing/2014/main" id="{E32DEB8C-50FA-41C9-875F-AA9B14C9B5AA}"/>
              </a:ext>
            </a:extLst>
          </p:cNvPr>
          <p:cNvSpPr/>
          <p:nvPr/>
        </p:nvSpPr>
        <p:spPr bwMode="auto">
          <a:xfrm>
            <a:off x="2512575" y="2154233"/>
            <a:ext cx="2220287" cy="4150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algn="ctr" defTabSz="914016">
              <a:defRPr/>
            </a:pPr>
            <a:r>
              <a:rPr lang="en-US" sz="1400" kern="0" dirty="0">
                <a:gradFill>
                  <a:gsLst>
                    <a:gs pos="0">
                      <a:srgbClr val="0078D7">
                        <a:lumMod val="20000"/>
                        <a:lumOff val="80000"/>
                      </a:srgbClr>
                    </a:gs>
                    <a:gs pos="100000">
                      <a:srgbClr val="0078D7">
                        <a:lumMod val="20000"/>
                        <a:lumOff val="80000"/>
                      </a:srgbClr>
                    </a:gs>
                  </a:gsLst>
                  <a:lin ang="5400000" scaled="1"/>
                </a:gradFill>
                <a:latin typeface="Segoe UI Semibold" panose="020B0702040204020203" pitchFamily="34" charset="0"/>
                <a:cs typeface="Segoe UI Semibold" panose="020B0702040204020203" pitchFamily="34" charset="0"/>
              </a:rPr>
              <a:t>TRAINED SERVICES</a:t>
            </a:r>
            <a:endParaRPr lang="en-US" sz="11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endParaRPr>
          </a:p>
        </p:txBody>
      </p:sp>
      <p:sp>
        <p:nvSpPr>
          <p:cNvPr id="103" name="Rectangle 102">
            <a:extLst>
              <a:ext uri="{FF2B5EF4-FFF2-40B4-BE49-F238E27FC236}">
                <a16:creationId xmlns:a16="http://schemas.microsoft.com/office/drawing/2014/main" id="{9F94A66A-44C9-40CB-82F2-B022CF9A081D}"/>
              </a:ext>
            </a:extLst>
          </p:cNvPr>
          <p:cNvSpPr/>
          <p:nvPr/>
        </p:nvSpPr>
        <p:spPr bwMode="auto">
          <a:xfrm>
            <a:off x="2512576" y="2584375"/>
            <a:ext cx="2220287" cy="594599"/>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34" tIns="143387" rIns="179234" bIns="143387" numCol="1" spcCol="0" rtlCol="0" fromWordArt="0" anchor="ctr" anchorCtr="0" forceAA="0" compatLnSpc="1">
            <a:prstTxWarp prst="textNoShape">
              <a:avLst/>
            </a:prstTxWarp>
            <a:noAutofit/>
          </a:bodyPr>
          <a:lstStyle/>
          <a:p>
            <a:pPr algn="ctr" defTabSz="913751" fontAlgn="base">
              <a:lnSpc>
                <a:spcPct val="90000"/>
              </a:lnSpc>
              <a:spcBef>
                <a:spcPct val="0"/>
              </a:spcBef>
              <a:spcAft>
                <a:spcPct val="0"/>
              </a:spcAft>
              <a:defRPr/>
            </a:pPr>
            <a:r>
              <a:rPr lang="en-US" sz="1400" kern="0" dirty="0">
                <a:gradFill>
                  <a:gsLst>
                    <a:gs pos="0">
                      <a:srgbClr val="FFFFFF"/>
                    </a:gs>
                    <a:gs pos="100000">
                      <a:srgbClr val="FFFFFF"/>
                    </a:gs>
                  </a:gsLst>
                  <a:lin ang="5400000" scaled="0"/>
                </a:gradFill>
                <a:latin typeface="Segoe UI Semilight"/>
                <a:cs typeface="Segoe UI" pitchFamily="34" charset="0"/>
              </a:rPr>
              <a:t>Cognitive Services</a:t>
            </a:r>
          </a:p>
        </p:txBody>
      </p:sp>
      <p:sp>
        <p:nvSpPr>
          <p:cNvPr id="104" name="Rectangle 103">
            <a:extLst>
              <a:ext uri="{FF2B5EF4-FFF2-40B4-BE49-F238E27FC236}">
                <a16:creationId xmlns:a16="http://schemas.microsoft.com/office/drawing/2014/main" id="{2BA2C994-05B4-4BCB-980A-1345FA144247}"/>
              </a:ext>
            </a:extLst>
          </p:cNvPr>
          <p:cNvSpPr/>
          <p:nvPr/>
        </p:nvSpPr>
        <p:spPr bwMode="auto">
          <a:xfrm>
            <a:off x="7220789" y="4558969"/>
            <a:ext cx="752326" cy="594599"/>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34" tIns="143387" rIns="179234" bIns="143387" numCol="1" spcCol="0" rtlCol="0" fromWordArt="0" anchor="ctr" anchorCtr="0" forceAA="0" compatLnSpc="1">
            <a:prstTxWarp prst="textNoShape">
              <a:avLst/>
            </a:prstTxWarp>
            <a:noAutofit/>
          </a:bodyPr>
          <a:lstStyle/>
          <a:p>
            <a:pPr algn="ctr" defTabSz="913751" fontAlgn="base">
              <a:lnSpc>
                <a:spcPct val="90000"/>
              </a:lnSpc>
              <a:spcBef>
                <a:spcPct val="0"/>
              </a:spcBef>
              <a:spcAft>
                <a:spcPct val="0"/>
              </a:spcAft>
              <a:defRPr/>
            </a:pPr>
            <a:r>
              <a:rPr lang="en-US" sz="1200" kern="0" dirty="0">
                <a:gradFill>
                  <a:gsLst>
                    <a:gs pos="0">
                      <a:srgbClr val="FFFFFF"/>
                    </a:gs>
                    <a:gs pos="100000">
                      <a:srgbClr val="FFFFFF"/>
                    </a:gs>
                  </a:gsLst>
                  <a:lin ang="5400000" scaled="0"/>
                </a:gradFill>
                <a:latin typeface="Segoe UI Semilight"/>
                <a:cs typeface="Segoe UI" pitchFamily="34" charset="0"/>
              </a:rPr>
              <a:t>Edge</a:t>
            </a:r>
          </a:p>
        </p:txBody>
      </p:sp>
      <p:sp>
        <p:nvSpPr>
          <p:cNvPr id="43" name="Rectangle 42">
            <a:extLst>
              <a:ext uri="{FF2B5EF4-FFF2-40B4-BE49-F238E27FC236}">
                <a16:creationId xmlns:a16="http://schemas.microsoft.com/office/drawing/2014/main" id="{06792CE3-F25C-4330-BD2E-2F37C05E3DDA}"/>
              </a:ext>
            </a:extLst>
          </p:cNvPr>
          <p:cNvSpPr/>
          <p:nvPr/>
        </p:nvSpPr>
        <p:spPr bwMode="auto">
          <a:xfrm>
            <a:off x="8416421" y="3743049"/>
            <a:ext cx="3089832" cy="257549"/>
          </a:xfrm>
          <a:prstGeom prst="rect">
            <a:avLst/>
          </a:prstGeom>
          <a:solidFill>
            <a:srgbClr val="005AA1"/>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27" tIns="143387" rIns="91427" bIns="143387" numCol="1" spcCol="0" rtlCol="0" fromWordArt="0" anchor="ctr" anchorCtr="0" forceAA="0" compatLnSpc="1">
            <a:prstTxWarp prst="textNoShape">
              <a:avLst/>
            </a:prstTxWarp>
            <a:noAutofit/>
          </a:bodyPr>
          <a:lstStyle/>
          <a:p>
            <a:pPr defTabSz="913751" fontAlgn="base">
              <a:lnSpc>
                <a:spcPct val="90000"/>
              </a:lnSpc>
              <a:spcBef>
                <a:spcPct val="0"/>
              </a:spcBef>
              <a:spcAft>
                <a:spcPct val="0"/>
              </a:spcAft>
              <a:defRPr/>
            </a:pPr>
            <a:r>
              <a:rPr lang="en-US" sz="1200" kern="0" dirty="0">
                <a:gradFill>
                  <a:gsLst>
                    <a:gs pos="0">
                      <a:srgbClr val="FFFFFF"/>
                    </a:gs>
                    <a:gs pos="100000">
                      <a:srgbClr val="FFFFFF"/>
                    </a:gs>
                  </a:gsLst>
                  <a:lin ang="5400000" scaled="0"/>
                </a:gradFill>
                <a:latin typeface="Segoe UI Semilight"/>
                <a:cs typeface="Segoe UI" pitchFamily="34" charset="0"/>
              </a:rPr>
              <a:t>Others (</a:t>
            </a:r>
            <a:r>
              <a:rPr lang="en-US" sz="1200" kern="0" dirty="0" err="1">
                <a:gradFill>
                  <a:gsLst>
                    <a:gs pos="0">
                      <a:srgbClr val="FFFFFF"/>
                    </a:gs>
                    <a:gs pos="100000">
                      <a:srgbClr val="FFFFFF"/>
                    </a:gs>
                  </a:gsLst>
                  <a:lin ang="5400000" scaled="0"/>
                </a:gradFill>
                <a:latin typeface="Segoe UI Semilight"/>
                <a:cs typeface="Segoe UI" pitchFamily="34" charset="0"/>
              </a:rPr>
              <a:t>Pycharm</a:t>
            </a:r>
            <a:r>
              <a:rPr lang="en-US" sz="1200" kern="0" dirty="0">
                <a:gradFill>
                  <a:gsLst>
                    <a:gs pos="0">
                      <a:srgbClr val="FFFFFF"/>
                    </a:gs>
                    <a:gs pos="100000">
                      <a:srgbClr val="FFFFFF"/>
                    </a:gs>
                  </a:gsLst>
                  <a:lin ang="5400000" scaled="0"/>
                </a:gradFill>
                <a:latin typeface="Segoe UI Semilight"/>
                <a:cs typeface="Segoe UI" pitchFamily="34" charset="0"/>
              </a:rPr>
              <a:t>, </a:t>
            </a:r>
            <a:r>
              <a:rPr lang="en-US" sz="1200" kern="0" dirty="0" err="1">
                <a:gradFill>
                  <a:gsLst>
                    <a:gs pos="0">
                      <a:srgbClr val="FFFFFF"/>
                    </a:gs>
                    <a:gs pos="100000">
                      <a:srgbClr val="FFFFFF"/>
                    </a:gs>
                  </a:gsLst>
                  <a:lin ang="5400000" scaled="0"/>
                </a:gradFill>
                <a:latin typeface="Segoe UI Semilight"/>
                <a:cs typeface="Segoe UI" pitchFamily="34" charset="0"/>
              </a:rPr>
              <a:t>Jupyter</a:t>
            </a:r>
            <a:r>
              <a:rPr lang="en-US" sz="1200" kern="0" dirty="0">
                <a:gradFill>
                  <a:gsLst>
                    <a:gs pos="0">
                      <a:srgbClr val="FFFFFF"/>
                    </a:gs>
                    <a:gs pos="100000">
                      <a:srgbClr val="FFFFFF"/>
                    </a:gs>
                  </a:gsLst>
                  <a:lin ang="5400000" scaled="0"/>
                </a:gradFill>
                <a:latin typeface="Segoe UI Semilight"/>
                <a:cs typeface="Segoe UI" pitchFamily="34" charset="0"/>
              </a:rPr>
              <a:t> notebooks…)</a:t>
            </a:r>
          </a:p>
        </p:txBody>
      </p:sp>
      <p:sp>
        <p:nvSpPr>
          <p:cNvPr id="2" name="Rectangle 1"/>
          <p:cNvSpPr/>
          <p:nvPr/>
        </p:nvSpPr>
        <p:spPr>
          <a:xfrm>
            <a:off x="5977196" y="3247965"/>
            <a:ext cx="240772" cy="363946"/>
          </a:xfrm>
          <a:prstGeom prst="rect">
            <a:avLst/>
          </a:prstGeom>
        </p:spPr>
        <p:txBody>
          <a:bodyPr wrap="none">
            <a:spAutoFit/>
          </a:bodyPr>
          <a:lstStyle/>
          <a:p>
            <a:r>
              <a:rPr lang="en-US" sz="1765" dirty="0">
                <a:solidFill>
                  <a:srgbClr val="000000"/>
                </a:solidFill>
                <a:latin typeface="Times New Roman" panose="02020603050405020304" pitchFamily="18" charset="0"/>
              </a:rPr>
              <a:t> </a:t>
            </a:r>
            <a:endParaRPr lang="en-US" sz="1765" dirty="0"/>
          </a:p>
        </p:txBody>
      </p:sp>
    </p:spTree>
    <p:extLst>
      <p:ext uri="{BB962C8B-B14F-4D97-AF65-F5344CB8AC3E}">
        <p14:creationId xmlns:p14="http://schemas.microsoft.com/office/powerpoint/2010/main" val="1161857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0" name="Picture Placeholder 5">
            <a:extLst>
              <a:ext uri="{FF2B5EF4-FFF2-40B4-BE49-F238E27FC236}">
                <a16:creationId xmlns:a16="http://schemas.microsoft.com/office/drawing/2014/main" id="{221D3712-0DA7-4E8A-9A4F-B098F58C147F}"/>
              </a:ext>
            </a:extLst>
          </p:cNvPr>
          <p:cNvPicPr>
            <a:picLocks noChangeAspect="1"/>
          </p:cNvPicPr>
          <p:nvPr/>
        </p:nvPicPr>
        <p:blipFill rotWithShape="1">
          <a:blip r:embed="rId3"/>
          <a:srcRect l="25221" t="26598" r="13357" b="21822"/>
          <a:stretch/>
        </p:blipFill>
        <p:spPr>
          <a:xfrm>
            <a:off x="4026862" y="487"/>
            <a:ext cx="8164274" cy="6856055"/>
          </a:xfrm>
          <a:prstGeom prst="rect">
            <a:avLst/>
          </a:prstGeom>
        </p:spPr>
      </p:pic>
      <p:sp>
        <p:nvSpPr>
          <p:cNvPr id="21" name="Rectangle 20">
            <a:extLst>
              <a:ext uri="{FF2B5EF4-FFF2-40B4-BE49-F238E27FC236}">
                <a16:creationId xmlns:a16="http://schemas.microsoft.com/office/drawing/2014/main" id="{66F4D782-9ADF-4C68-B5E5-1C5D13B936DE}"/>
              </a:ext>
            </a:extLst>
          </p:cNvPr>
          <p:cNvSpPr/>
          <p:nvPr/>
        </p:nvSpPr>
        <p:spPr bwMode="auto">
          <a:xfrm>
            <a:off x="6270983" y="2089580"/>
            <a:ext cx="3735829" cy="2912968"/>
          </a:xfrm>
          <a:prstGeom prst="rect">
            <a:avLst/>
          </a:prstGeom>
          <a:solidFill>
            <a:srgbClr val="000000">
              <a:alpha val="5000"/>
            </a:srgbClr>
          </a:solid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defTabSz="914192">
              <a:defRPr/>
            </a:pPr>
            <a:endParaRPr lang="en-US" sz="3135" b="1">
              <a:solidFill>
                <a:srgbClr val="0078D7">
                  <a:lumMod val="90000"/>
                  <a:lumOff val="10000"/>
                </a:srgbClr>
              </a:solidFill>
              <a:latin typeface="Segoe UI Semilight"/>
            </a:endParaRPr>
          </a:p>
        </p:txBody>
      </p:sp>
      <p:sp>
        <p:nvSpPr>
          <p:cNvPr id="22" name="Rectangle 21">
            <a:extLst>
              <a:ext uri="{FF2B5EF4-FFF2-40B4-BE49-F238E27FC236}">
                <a16:creationId xmlns:a16="http://schemas.microsoft.com/office/drawing/2014/main" id="{DB58968D-4B98-4274-937A-ED6DB6E7840D}"/>
              </a:ext>
            </a:extLst>
          </p:cNvPr>
          <p:cNvSpPr/>
          <p:nvPr/>
        </p:nvSpPr>
        <p:spPr>
          <a:xfrm>
            <a:off x="8672467" y="2141124"/>
            <a:ext cx="1271321" cy="584564"/>
          </a:xfrm>
          <a:prstGeom prst="rect">
            <a:avLst/>
          </a:prstGeom>
        </p:spPr>
        <p:txBody>
          <a:bodyPr wrap="none">
            <a:spAutoFit/>
          </a:bodyPr>
          <a:lstStyle/>
          <a:p>
            <a:pPr defTabSz="914192">
              <a:defRPr/>
            </a:pPr>
            <a:r>
              <a:rPr lang="en-US" sz="3136">
                <a:gradFill>
                  <a:gsLst>
                    <a:gs pos="1000">
                      <a:srgbClr val="505050"/>
                    </a:gs>
                    <a:gs pos="100000">
                      <a:srgbClr val="505050"/>
                    </a:gs>
                  </a:gsLst>
                  <a:lin ang="5400000" scaled="1"/>
                </a:gradFill>
                <a:latin typeface="Segoe UI Light" panose="020B0502040204020203" pitchFamily="34" charset="0"/>
                <a:cs typeface="Segoe UI Light" panose="020B0502040204020203" pitchFamily="34" charset="0"/>
              </a:rPr>
              <a:t>Spider</a:t>
            </a:r>
          </a:p>
        </p:txBody>
      </p:sp>
      <p:sp>
        <p:nvSpPr>
          <p:cNvPr id="23" name="Rectangle 22">
            <a:extLst>
              <a:ext uri="{FF2B5EF4-FFF2-40B4-BE49-F238E27FC236}">
                <a16:creationId xmlns:a16="http://schemas.microsoft.com/office/drawing/2014/main" id="{3DA888B3-C484-4576-9E6E-1CC656D3F0DA}"/>
              </a:ext>
            </a:extLst>
          </p:cNvPr>
          <p:cNvSpPr/>
          <p:nvPr/>
        </p:nvSpPr>
        <p:spPr bwMode="auto">
          <a:xfrm>
            <a:off x="5300603" y="487"/>
            <a:ext cx="6890534" cy="6857027"/>
          </a:xfrm>
          <a:prstGeom prst="rect">
            <a:avLst/>
          </a:prstGeom>
          <a:gradFill flip="none" rotWithShape="1">
            <a:gsLst>
              <a:gs pos="0">
                <a:srgbClr val="000000">
                  <a:alpha val="45000"/>
                </a:srgbClr>
              </a:gs>
              <a:gs pos="100000">
                <a:srgbClr val="000000">
                  <a:alpha val="0"/>
                </a:srgb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4" name="Rectangle 13">
            <a:extLst/>
          </p:cNvPr>
          <p:cNvSpPr/>
          <p:nvPr/>
        </p:nvSpPr>
        <p:spPr bwMode="auto">
          <a:xfrm>
            <a:off x="865" y="487"/>
            <a:ext cx="5609917" cy="686200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6" name="TextBox 15"/>
          <p:cNvSpPr txBox="1"/>
          <p:nvPr/>
        </p:nvSpPr>
        <p:spPr>
          <a:xfrm>
            <a:off x="386260" y="1061178"/>
            <a:ext cx="4729477" cy="746020"/>
          </a:xfrm>
          <a:prstGeom prst="rect">
            <a:avLst/>
          </a:prstGeom>
          <a:noFill/>
        </p:spPr>
        <p:txBody>
          <a:bodyPr wrap="square" lIns="143407" tIns="89630" rIns="143407" bIns="89630" rtlCol="0">
            <a:spAutoFit/>
          </a:bodyPr>
          <a:lstStyle/>
          <a:p>
            <a:pPr defTabSz="914192" fontAlgn="base">
              <a:lnSpc>
                <a:spcPct val="90000"/>
              </a:lnSpc>
              <a:spcBef>
                <a:spcPts val="588"/>
              </a:spcBef>
              <a:spcAft>
                <a:spcPts val="588"/>
              </a:spcAft>
              <a:defRPr/>
            </a:pPr>
            <a:r>
              <a:rPr lang="en-US" sz="4000" dirty="0">
                <a:gradFill>
                  <a:gsLst>
                    <a:gs pos="2917">
                      <a:srgbClr val="FFFFFF"/>
                    </a:gs>
                    <a:gs pos="100000">
                      <a:srgbClr val="FFFFFF"/>
                    </a:gs>
                  </a:gsLst>
                  <a:lin ang="5400000" scaled="0"/>
                </a:gradFill>
                <a:latin typeface="Segoe UI Light"/>
              </a:rPr>
              <a:t>AI services</a:t>
            </a:r>
          </a:p>
        </p:txBody>
      </p:sp>
      <p:pic>
        <p:nvPicPr>
          <p:cNvPr id="25" name="Picture 24" hidden="1"/>
          <p:cNvPicPr>
            <a:picLocks noChangeAspect="1"/>
          </p:cNvPicPr>
          <p:nvPr/>
        </p:nvPicPr>
        <p:blipFill>
          <a:blip r:embed="rId4"/>
          <a:stretch>
            <a:fillRect/>
          </a:stretch>
        </p:blipFill>
        <p:spPr>
          <a:xfrm>
            <a:off x="13769318" y="-894"/>
            <a:ext cx="1313598" cy="28950415"/>
          </a:xfrm>
          <a:prstGeom prst="rect">
            <a:avLst/>
          </a:prstGeom>
        </p:spPr>
      </p:pic>
      <p:grpSp>
        <p:nvGrpSpPr>
          <p:cNvPr id="3" name="Group 2"/>
          <p:cNvGrpSpPr/>
          <p:nvPr/>
        </p:nvGrpSpPr>
        <p:grpSpPr>
          <a:xfrm>
            <a:off x="386260" y="2182546"/>
            <a:ext cx="4993048" cy="3505386"/>
            <a:chOff x="385019" y="2753057"/>
            <a:chExt cx="4993756" cy="3505884"/>
          </a:xfrm>
        </p:grpSpPr>
        <p:sp>
          <p:nvSpPr>
            <p:cNvPr id="18" name="TextBox 17"/>
            <p:cNvSpPr txBox="1"/>
            <p:nvPr/>
          </p:nvSpPr>
          <p:spPr>
            <a:xfrm>
              <a:off x="385019" y="5214219"/>
              <a:ext cx="4730578" cy="463548"/>
            </a:xfrm>
            <a:prstGeom prst="rect">
              <a:avLst/>
            </a:prstGeom>
            <a:noFill/>
          </p:spPr>
          <p:txBody>
            <a:bodyPr wrap="square" lIns="143407" tIns="89630" rIns="143407" bIns="89630" rtlCol="0">
              <a:spAutoFit/>
            </a:bodyPr>
            <a:lstStyle/>
            <a:p>
              <a:pPr defTabSz="914192">
                <a:lnSpc>
                  <a:spcPct val="90000"/>
                </a:lnSpc>
                <a:spcAft>
                  <a:spcPts val="600"/>
                </a:spcAft>
                <a:defRPr/>
              </a:pPr>
              <a:r>
                <a:rPr lang="en-US" sz="2000" kern="0" dirty="0">
                  <a:gradFill>
                    <a:gsLst>
                      <a:gs pos="0">
                        <a:srgbClr val="FFB900"/>
                      </a:gs>
                      <a:gs pos="100000">
                        <a:srgbClr val="FFB900"/>
                      </a:gs>
                    </a:gsLst>
                    <a:lin ang="5400000" scaled="0"/>
                  </a:gradFill>
                  <a:latin typeface="Segoe UI Semibold" panose="020B0702040204020203" pitchFamily="34" charset="0"/>
                  <a:cs typeface="Segoe UI Semibold" panose="020B0702040204020203" pitchFamily="34" charset="0"/>
                </a:rPr>
                <a:t>Azure Machine Learning</a:t>
              </a:r>
            </a:p>
          </p:txBody>
        </p:sp>
        <p:sp>
          <p:nvSpPr>
            <p:cNvPr id="2" name="Rectangle 1"/>
            <p:cNvSpPr/>
            <p:nvPr/>
          </p:nvSpPr>
          <p:spPr>
            <a:xfrm>
              <a:off x="420314" y="5623292"/>
              <a:ext cx="4923166" cy="635649"/>
            </a:xfrm>
            <a:prstGeom prst="rect">
              <a:avLst/>
            </a:prstGeom>
          </p:spPr>
          <p:txBody>
            <a:bodyPr wrap="square">
              <a:spAutoFit/>
            </a:bodyPr>
            <a:lstStyle/>
            <a:p>
              <a:pPr defTabSz="914225">
                <a:spcAft>
                  <a:spcPts val="600"/>
                </a:spcAft>
                <a:defRPr/>
              </a:pPr>
              <a:r>
                <a:rPr lang="en-US" sz="1765" kern="0" dirty="0">
                  <a:gradFill>
                    <a:gsLst>
                      <a:gs pos="0">
                        <a:srgbClr val="FFFFFF"/>
                      </a:gs>
                      <a:gs pos="100000">
                        <a:srgbClr val="FFFFFF"/>
                      </a:gs>
                    </a:gsLst>
                    <a:lin ang="5400000" scaled="0"/>
                  </a:gradFill>
                  <a:latin typeface="Segoe UI Semilight"/>
                </a:rPr>
                <a:t>Experimentation and management services for creating AI models with productivity</a:t>
              </a:r>
              <a:endParaRPr lang="en-US" sz="1765" dirty="0">
                <a:solidFill>
                  <a:srgbClr val="505050"/>
                </a:solidFill>
                <a:latin typeface="Segoe UI Semilight"/>
              </a:endParaRPr>
            </a:p>
          </p:txBody>
        </p:sp>
        <p:sp>
          <p:nvSpPr>
            <p:cNvPr id="84" name="TextBox 83"/>
            <p:cNvSpPr txBox="1"/>
            <p:nvPr/>
          </p:nvSpPr>
          <p:spPr>
            <a:xfrm>
              <a:off x="386617" y="3939409"/>
              <a:ext cx="4305318" cy="463548"/>
            </a:xfrm>
            <a:prstGeom prst="rect">
              <a:avLst/>
            </a:prstGeom>
            <a:noFill/>
          </p:spPr>
          <p:txBody>
            <a:bodyPr wrap="square" lIns="143407" tIns="89630" rIns="143407" bIns="89630" rtlCol="0">
              <a:spAutoFit/>
            </a:bodyPr>
            <a:lstStyle/>
            <a:p>
              <a:pPr defTabSz="914192">
                <a:lnSpc>
                  <a:spcPct val="90000"/>
                </a:lnSpc>
                <a:spcAft>
                  <a:spcPts val="600"/>
                </a:spcAft>
                <a:defRPr/>
              </a:pPr>
              <a:r>
                <a:rPr lang="en-US" sz="2000" kern="0" dirty="0">
                  <a:gradFill>
                    <a:gsLst>
                      <a:gs pos="0">
                        <a:srgbClr val="FFB900"/>
                      </a:gs>
                      <a:gs pos="100000">
                        <a:srgbClr val="FFB900"/>
                      </a:gs>
                    </a:gsLst>
                    <a:lin ang="5400000" scaled="0"/>
                  </a:gradFill>
                  <a:latin typeface="Segoe UI Semibold" panose="020B0702040204020203" pitchFamily="34" charset="0"/>
                  <a:cs typeface="Segoe UI Semibold" panose="020B0702040204020203" pitchFamily="34" charset="0"/>
                </a:rPr>
                <a:t>Cognitive Services</a:t>
              </a:r>
            </a:p>
          </p:txBody>
        </p:sp>
        <p:sp>
          <p:nvSpPr>
            <p:cNvPr id="85" name="Rectangle 84"/>
            <p:cNvSpPr/>
            <p:nvPr/>
          </p:nvSpPr>
          <p:spPr>
            <a:xfrm>
              <a:off x="421912" y="4348482"/>
              <a:ext cx="4923166" cy="635649"/>
            </a:xfrm>
            <a:prstGeom prst="rect">
              <a:avLst/>
            </a:prstGeom>
          </p:spPr>
          <p:txBody>
            <a:bodyPr wrap="square">
              <a:spAutoFit/>
            </a:bodyPr>
            <a:lstStyle/>
            <a:p>
              <a:pPr defTabSz="914225">
                <a:spcAft>
                  <a:spcPts val="600"/>
                </a:spcAft>
                <a:defRPr/>
              </a:pPr>
              <a:r>
                <a:rPr lang="en-US" sz="1765" kern="0" dirty="0">
                  <a:gradFill>
                    <a:gsLst>
                      <a:gs pos="0">
                        <a:srgbClr val="FFFFFF"/>
                      </a:gs>
                      <a:gs pos="100000">
                        <a:srgbClr val="FFFFFF"/>
                      </a:gs>
                    </a:gsLst>
                    <a:lin ang="5400000" scaled="0"/>
                  </a:gradFill>
                  <a:latin typeface="Segoe UI Semilight"/>
                </a:rPr>
                <a:t>Broad range of trained services with customization for any scenario</a:t>
              </a:r>
              <a:endParaRPr lang="en-US" sz="1765" dirty="0">
                <a:solidFill>
                  <a:srgbClr val="505050"/>
                </a:solidFill>
                <a:latin typeface="Segoe UI Semilight"/>
              </a:endParaRPr>
            </a:p>
          </p:txBody>
        </p:sp>
        <p:sp>
          <p:nvSpPr>
            <p:cNvPr id="86" name="TextBox 85"/>
            <p:cNvSpPr txBox="1"/>
            <p:nvPr/>
          </p:nvSpPr>
          <p:spPr>
            <a:xfrm>
              <a:off x="420314" y="2753057"/>
              <a:ext cx="4305318" cy="463548"/>
            </a:xfrm>
            <a:prstGeom prst="rect">
              <a:avLst/>
            </a:prstGeom>
            <a:noFill/>
          </p:spPr>
          <p:txBody>
            <a:bodyPr wrap="square" lIns="143407" tIns="89630" rIns="143407" bIns="89630" rtlCol="0">
              <a:spAutoFit/>
            </a:bodyPr>
            <a:lstStyle/>
            <a:p>
              <a:pPr defTabSz="914192">
                <a:lnSpc>
                  <a:spcPct val="90000"/>
                </a:lnSpc>
                <a:spcAft>
                  <a:spcPts val="600"/>
                </a:spcAft>
                <a:defRPr/>
              </a:pPr>
              <a:r>
                <a:rPr lang="en-US" sz="2000" kern="0" dirty="0">
                  <a:gradFill>
                    <a:gsLst>
                      <a:gs pos="0">
                        <a:srgbClr val="FFB900"/>
                      </a:gs>
                      <a:gs pos="100000">
                        <a:srgbClr val="FFB900"/>
                      </a:gs>
                    </a:gsLst>
                    <a:lin ang="5400000" scaled="0"/>
                  </a:gradFill>
                  <a:latin typeface="Segoe UI Semibold" panose="020B0702040204020203" pitchFamily="34" charset="0"/>
                  <a:cs typeface="Segoe UI Semibold" panose="020B0702040204020203" pitchFamily="34" charset="0"/>
                </a:rPr>
                <a:t>Bot framework</a:t>
              </a:r>
            </a:p>
          </p:txBody>
        </p:sp>
        <p:sp>
          <p:nvSpPr>
            <p:cNvPr id="156" name="Rectangle 155"/>
            <p:cNvSpPr/>
            <p:nvPr/>
          </p:nvSpPr>
          <p:spPr>
            <a:xfrm>
              <a:off x="455609" y="3162130"/>
              <a:ext cx="4923166" cy="363998"/>
            </a:xfrm>
            <a:prstGeom prst="rect">
              <a:avLst/>
            </a:prstGeom>
          </p:spPr>
          <p:txBody>
            <a:bodyPr wrap="square">
              <a:spAutoFit/>
            </a:bodyPr>
            <a:lstStyle/>
            <a:p>
              <a:pPr defTabSz="914225">
                <a:spcAft>
                  <a:spcPts val="600"/>
                </a:spcAft>
                <a:defRPr/>
              </a:pPr>
              <a:r>
                <a:rPr lang="en-US" sz="1765" kern="0" dirty="0">
                  <a:gradFill>
                    <a:gsLst>
                      <a:gs pos="0">
                        <a:srgbClr val="FFFFFF"/>
                      </a:gs>
                      <a:gs pos="100000">
                        <a:srgbClr val="FFFFFF"/>
                      </a:gs>
                    </a:gsLst>
                    <a:lin ang="5400000" scaled="0"/>
                  </a:gradFill>
                  <a:latin typeface="Segoe UI Semilight"/>
                </a:rPr>
                <a:t>Accelerated development for conversational AI</a:t>
              </a:r>
              <a:endParaRPr lang="en-US" sz="1765" dirty="0">
                <a:solidFill>
                  <a:srgbClr val="505050"/>
                </a:solidFill>
                <a:latin typeface="Segoe UI Semilight"/>
              </a:endParaRPr>
            </a:p>
          </p:txBody>
        </p:sp>
      </p:grpSp>
    </p:spTree>
    <p:extLst>
      <p:ext uri="{BB962C8B-B14F-4D97-AF65-F5344CB8AC3E}">
        <p14:creationId xmlns:p14="http://schemas.microsoft.com/office/powerpoint/2010/main" val="4019118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30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64" presetClass="path" presetSubtype="0" fill="hold" nodeType="withEffect">
                                  <p:stCondLst>
                                    <p:cond delay="1300"/>
                                  </p:stCondLst>
                                  <p:childTnLst>
                                    <p:animMotion origin="layout" path="M -3.54863E-6 4.97957E-6 L -3.54863E-6 -2.73491 " pathEditMode="relative" rAng="0" ptsTypes="AA">
                                      <p:cBhvr>
                                        <p:cTn id="9" dur="5000" fill="hold"/>
                                        <p:tgtEl>
                                          <p:spTgt spid="25"/>
                                        </p:tgtEl>
                                        <p:attrNameLst>
                                          <p:attrName>ppt_x</p:attrName>
                                          <p:attrName>ppt_y</p:attrName>
                                        </p:attrNameLst>
                                      </p:cBhvr>
                                      <p:rCtr x="0" y="-13674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2FCDDAF-57B7-4585-BCAF-D823E45FF89E}"/>
              </a:ext>
            </a:extLst>
          </p:cNvPr>
          <p:cNvSpPr>
            <a:spLocks noGrp="1"/>
          </p:cNvSpPr>
          <p:nvPr>
            <p:ph type="title"/>
          </p:nvPr>
        </p:nvSpPr>
        <p:spPr/>
        <p:txBody>
          <a:bodyPr/>
          <a:lstStyle/>
          <a:p>
            <a:r>
              <a:rPr lang="en-US"/>
              <a:t>Cognitive Services</a:t>
            </a:r>
          </a:p>
        </p:txBody>
      </p:sp>
      <p:sp>
        <p:nvSpPr>
          <p:cNvPr id="15" name="Rectangle 14"/>
          <p:cNvSpPr/>
          <p:nvPr/>
        </p:nvSpPr>
        <p:spPr bwMode="auto">
          <a:xfrm>
            <a:off x="8975" y="2587769"/>
            <a:ext cx="12190271" cy="4269745"/>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0" name="knowledge_text"/>
          <p:cNvSpPr txBox="1"/>
          <p:nvPr/>
        </p:nvSpPr>
        <p:spPr>
          <a:xfrm>
            <a:off x="9331908" y="2728092"/>
            <a:ext cx="2430020" cy="1887650"/>
          </a:xfrm>
          <a:prstGeom prst="rect">
            <a:avLst/>
          </a:prstGeom>
          <a:noFill/>
        </p:spPr>
        <p:txBody>
          <a:bodyPr wrap="square" lIns="143407" tIns="89630" rIns="143407" bIns="89630" rtlCol="0">
            <a:spAutoFit/>
          </a:bodyPr>
          <a:lstStyle/>
          <a:p>
            <a:pPr defTabSz="877020">
              <a:lnSpc>
                <a:spcPct val="90000"/>
              </a:lnSpc>
              <a:spcAft>
                <a:spcPts val="588"/>
              </a:spcAft>
              <a:defRPr/>
            </a:pPr>
            <a:r>
              <a:rPr lang="en-US" sz="1600" kern="0">
                <a:solidFill>
                  <a:schemeClr val="bg1"/>
                </a:solidFill>
                <a:latin typeface="Segoe UI Semilight"/>
              </a:rPr>
              <a:t>Recommendations</a:t>
            </a:r>
          </a:p>
          <a:p>
            <a:pPr defTabSz="877020">
              <a:lnSpc>
                <a:spcPct val="90000"/>
              </a:lnSpc>
              <a:spcAft>
                <a:spcPts val="588"/>
              </a:spcAft>
              <a:defRPr/>
            </a:pPr>
            <a:r>
              <a:rPr lang="en-US" sz="1600" kern="0">
                <a:solidFill>
                  <a:schemeClr val="bg1"/>
                </a:solidFill>
                <a:latin typeface="Segoe UI Semilight"/>
              </a:rPr>
              <a:t>Knowledge Exploration</a:t>
            </a:r>
          </a:p>
          <a:p>
            <a:pPr defTabSz="877020">
              <a:lnSpc>
                <a:spcPct val="90000"/>
              </a:lnSpc>
              <a:spcAft>
                <a:spcPts val="588"/>
              </a:spcAft>
              <a:defRPr/>
            </a:pPr>
            <a:r>
              <a:rPr lang="en-US" sz="1600" kern="0">
                <a:solidFill>
                  <a:schemeClr val="bg1"/>
                </a:solidFill>
                <a:latin typeface="Segoe UI Semilight"/>
              </a:rPr>
              <a:t>Entity Linking</a:t>
            </a:r>
          </a:p>
          <a:p>
            <a:pPr defTabSz="877020">
              <a:lnSpc>
                <a:spcPct val="90000"/>
              </a:lnSpc>
              <a:spcAft>
                <a:spcPts val="588"/>
              </a:spcAft>
              <a:defRPr/>
            </a:pPr>
            <a:r>
              <a:rPr lang="en-US" sz="1600" kern="0">
                <a:solidFill>
                  <a:schemeClr val="bg1"/>
                </a:solidFill>
                <a:latin typeface="Segoe UI Semilight"/>
              </a:rPr>
              <a:t>Academic Knowledge</a:t>
            </a:r>
          </a:p>
          <a:p>
            <a:pPr defTabSz="877020">
              <a:lnSpc>
                <a:spcPct val="90000"/>
              </a:lnSpc>
              <a:spcAft>
                <a:spcPts val="588"/>
              </a:spcAft>
              <a:defRPr/>
            </a:pPr>
            <a:r>
              <a:rPr lang="en-US" sz="1600" b="1" kern="0" dirty="0" err="1">
                <a:solidFill>
                  <a:schemeClr val="bg1"/>
                </a:solidFill>
                <a:latin typeface="Segoe UI Semilight"/>
              </a:rPr>
              <a:t>QnA</a:t>
            </a:r>
            <a:r>
              <a:rPr lang="en-US" sz="1600" b="1" kern="0" dirty="0">
                <a:solidFill>
                  <a:schemeClr val="bg1"/>
                </a:solidFill>
                <a:latin typeface="Segoe UI Semilight"/>
              </a:rPr>
              <a:t> Maker</a:t>
            </a:r>
          </a:p>
          <a:p>
            <a:pPr defTabSz="877020">
              <a:lnSpc>
                <a:spcPct val="90000"/>
              </a:lnSpc>
              <a:spcAft>
                <a:spcPts val="588"/>
              </a:spcAft>
              <a:defRPr/>
            </a:pPr>
            <a:r>
              <a:rPr lang="en-US" sz="1600" kern="0">
                <a:solidFill>
                  <a:schemeClr val="bg1"/>
                </a:solidFill>
                <a:latin typeface="Segoe UI Semilight"/>
              </a:rPr>
              <a:t>Custom Decision</a:t>
            </a:r>
          </a:p>
        </p:txBody>
      </p:sp>
      <p:sp>
        <p:nvSpPr>
          <p:cNvPr id="62" name="search_text"/>
          <p:cNvSpPr txBox="1"/>
          <p:nvPr/>
        </p:nvSpPr>
        <p:spPr>
          <a:xfrm>
            <a:off x="7452790" y="2728093"/>
            <a:ext cx="2240426" cy="2184662"/>
          </a:xfrm>
          <a:prstGeom prst="rect">
            <a:avLst/>
          </a:prstGeom>
          <a:noFill/>
        </p:spPr>
        <p:txBody>
          <a:bodyPr wrap="square" lIns="143407" tIns="89630" rIns="143407" bIns="89630" rtlCol="0">
            <a:spAutoFit/>
          </a:bodyPr>
          <a:lstStyle/>
          <a:p>
            <a:pPr defTabSz="877020">
              <a:lnSpc>
                <a:spcPct val="90000"/>
              </a:lnSpc>
              <a:spcAft>
                <a:spcPts val="588"/>
              </a:spcAft>
              <a:defRPr/>
            </a:pPr>
            <a:r>
              <a:rPr lang="en-US" sz="1600" kern="0">
                <a:solidFill>
                  <a:schemeClr val="bg1"/>
                </a:solidFill>
                <a:latin typeface="Segoe UI Semilight"/>
              </a:rPr>
              <a:t>Bing Autosuggest</a:t>
            </a:r>
          </a:p>
          <a:p>
            <a:pPr defTabSz="877020">
              <a:lnSpc>
                <a:spcPct val="90000"/>
              </a:lnSpc>
              <a:spcAft>
                <a:spcPts val="588"/>
              </a:spcAft>
              <a:defRPr/>
            </a:pPr>
            <a:r>
              <a:rPr lang="en-US" sz="1600" kern="0">
                <a:solidFill>
                  <a:schemeClr val="bg1"/>
                </a:solidFill>
                <a:latin typeface="Segoe UI Semilight"/>
              </a:rPr>
              <a:t>Bing Image Search</a:t>
            </a:r>
          </a:p>
          <a:p>
            <a:pPr defTabSz="877020">
              <a:lnSpc>
                <a:spcPct val="90000"/>
              </a:lnSpc>
              <a:spcAft>
                <a:spcPts val="588"/>
              </a:spcAft>
              <a:defRPr/>
            </a:pPr>
            <a:r>
              <a:rPr lang="en-US" sz="1600" kern="0">
                <a:solidFill>
                  <a:schemeClr val="bg1"/>
                </a:solidFill>
                <a:latin typeface="Segoe UI Semilight"/>
              </a:rPr>
              <a:t>Bing News Search</a:t>
            </a:r>
          </a:p>
          <a:p>
            <a:pPr defTabSz="877020">
              <a:lnSpc>
                <a:spcPct val="90000"/>
              </a:lnSpc>
              <a:spcAft>
                <a:spcPts val="588"/>
              </a:spcAft>
              <a:defRPr/>
            </a:pPr>
            <a:r>
              <a:rPr lang="en-US" sz="1600" kern="0">
                <a:solidFill>
                  <a:schemeClr val="bg1"/>
                </a:solidFill>
                <a:latin typeface="Segoe UI Semilight"/>
              </a:rPr>
              <a:t>Bing Video Search</a:t>
            </a:r>
          </a:p>
          <a:p>
            <a:pPr defTabSz="877020">
              <a:lnSpc>
                <a:spcPct val="90000"/>
              </a:lnSpc>
              <a:spcAft>
                <a:spcPts val="588"/>
              </a:spcAft>
              <a:defRPr/>
            </a:pPr>
            <a:r>
              <a:rPr lang="en-US" sz="1600" kern="0">
                <a:solidFill>
                  <a:schemeClr val="bg1"/>
                </a:solidFill>
                <a:latin typeface="Segoe UI Semilight"/>
              </a:rPr>
              <a:t>Bing Web Search</a:t>
            </a:r>
          </a:p>
          <a:p>
            <a:pPr defTabSz="877020">
              <a:lnSpc>
                <a:spcPct val="90000"/>
              </a:lnSpc>
              <a:spcAft>
                <a:spcPts val="588"/>
              </a:spcAft>
              <a:defRPr/>
            </a:pPr>
            <a:r>
              <a:rPr lang="en-US" sz="1600" kern="0">
                <a:solidFill>
                  <a:schemeClr val="bg1"/>
                </a:solidFill>
                <a:latin typeface="Segoe UI Semilight"/>
              </a:rPr>
              <a:t>Bing Custom Search</a:t>
            </a:r>
          </a:p>
          <a:p>
            <a:pPr defTabSz="877020">
              <a:lnSpc>
                <a:spcPct val="90000"/>
              </a:lnSpc>
              <a:spcAft>
                <a:spcPts val="588"/>
              </a:spcAft>
              <a:defRPr/>
            </a:pPr>
            <a:r>
              <a:rPr lang="en-US" sz="1600" kern="0" dirty="0">
                <a:solidFill>
                  <a:schemeClr val="bg1"/>
                </a:solidFill>
                <a:latin typeface="Segoe UI Semilight"/>
              </a:rPr>
              <a:t>Bing Entity Search</a:t>
            </a:r>
          </a:p>
        </p:txBody>
      </p:sp>
      <p:sp>
        <p:nvSpPr>
          <p:cNvPr id="77" name="language_text"/>
          <p:cNvSpPr txBox="1"/>
          <p:nvPr/>
        </p:nvSpPr>
        <p:spPr>
          <a:xfrm>
            <a:off x="2884721" y="2728093"/>
            <a:ext cx="2240426" cy="1887650"/>
          </a:xfrm>
          <a:prstGeom prst="rect">
            <a:avLst/>
          </a:prstGeom>
          <a:noFill/>
        </p:spPr>
        <p:txBody>
          <a:bodyPr wrap="square" lIns="143407" tIns="89630" rIns="143407" bIns="89630" rtlCol="0">
            <a:spAutoFit/>
          </a:bodyPr>
          <a:lstStyle/>
          <a:p>
            <a:pPr defTabSz="877020">
              <a:lnSpc>
                <a:spcPct val="90000"/>
              </a:lnSpc>
              <a:spcAft>
                <a:spcPts val="588"/>
              </a:spcAft>
              <a:defRPr/>
            </a:pPr>
            <a:r>
              <a:rPr lang="en-US" sz="1600" b="1" kern="0" dirty="0">
                <a:solidFill>
                  <a:schemeClr val="bg1"/>
                </a:solidFill>
                <a:latin typeface="Segoe UI Semilight"/>
              </a:rPr>
              <a:t>Translator Text</a:t>
            </a:r>
          </a:p>
          <a:p>
            <a:pPr defTabSz="877020">
              <a:lnSpc>
                <a:spcPct val="90000"/>
              </a:lnSpc>
              <a:spcAft>
                <a:spcPts val="588"/>
              </a:spcAft>
              <a:defRPr/>
            </a:pPr>
            <a:r>
              <a:rPr lang="en-US" sz="1600" b="1" kern="0" dirty="0">
                <a:solidFill>
                  <a:schemeClr val="bg1"/>
                </a:solidFill>
                <a:latin typeface="Segoe UI Semilight"/>
              </a:rPr>
              <a:t>Bing Spell Check</a:t>
            </a:r>
          </a:p>
          <a:p>
            <a:pPr defTabSz="877020">
              <a:lnSpc>
                <a:spcPct val="90000"/>
              </a:lnSpc>
              <a:spcAft>
                <a:spcPts val="588"/>
              </a:spcAft>
              <a:defRPr/>
            </a:pPr>
            <a:r>
              <a:rPr lang="en-US" sz="1600" b="1" kern="0" dirty="0">
                <a:solidFill>
                  <a:schemeClr val="bg1"/>
                </a:solidFill>
                <a:latin typeface="Segoe UI Semilight"/>
              </a:rPr>
              <a:t>LUIS</a:t>
            </a:r>
          </a:p>
          <a:p>
            <a:pPr defTabSz="877020">
              <a:lnSpc>
                <a:spcPct val="90000"/>
              </a:lnSpc>
              <a:spcAft>
                <a:spcPts val="588"/>
              </a:spcAft>
              <a:defRPr/>
            </a:pPr>
            <a:r>
              <a:rPr lang="en-US" sz="1600" kern="0">
                <a:solidFill>
                  <a:schemeClr val="bg1"/>
                </a:solidFill>
                <a:latin typeface="Segoe UI Semilight"/>
              </a:rPr>
              <a:t>Web Language Model</a:t>
            </a:r>
          </a:p>
          <a:p>
            <a:pPr defTabSz="877020">
              <a:lnSpc>
                <a:spcPct val="90000"/>
              </a:lnSpc>
              <a:spcAft>
                <a:spcPts val="588"/>
              </a:spcAft>
              <a:defRPr/>
            </a:pPr>
            <a:r>
              <a:rPr lang="en-US" sz="1600" b="1" kern="0" dirty="0">
                <a:solidFill>
                  <a:schemeClr val="bg1"/>
                </a:solidFill>
                <a:latin typeface="Segoe UI Semilight"/>
              </a:rPr>
              <a:t>Text Analytics</a:t>
            </a:r>
          </a:p>
          <a:p>
            <a:pPr defTabSz="877020">
              <a:lnSpc>
                <a:spcPct val="90000"/>
              </a:lnSpc>
              <a:spcAft>
                <a:spcPts val="588"/>
              </a:spcAft>
              <a:defRPr/>
            </a:pPr>
            <a:r>
              <a:rPr lang="en-US" sz="1600" kern="0">
                <a:solidFill>
                  <a:schemeClr val="bg1"/>
                </a:solidFill>
                <a:latin typeface="Segoe UI Semilight"/>
              </a:rPr>
              <a:t>Linguistic Analysis</a:t>
            </a:r>
          </a:p>
        </p:txBody>
      </p:sp>
      <p:sp>
        <p:nvSpPr>
          <p:cNvPr id="65" name="language_text"/>
          <p:cNvSpPr txBox="1"/>
          <p:nvPr/>
        </p:nvSpPr>
        <p:spPr>
          <a:xfrm>
            <a:off x="5189661" y="2728093"/>
            <a:ext cx="2240426" cy="1293626"/>
          </a:xfrm>
          <a:prstGeom prst="rect">
            <a:avLst/>
          </a:prstGeom>
          <a:noFill/>
        </p:spPr>
        <p:txBody>
          <a:bodyPr wrap="square" lIns="143407" tIns="89630" rIns="143407" bIns="89630" rtlCol="0">
            <a:spAutoFit/>
          </a:bodyPr>
          <a:lstStyle/>
          <a:p>
            <a:pPr defTabSz="877020">
              <a:lnSpc>
                <a:spcPct val="90000"/>
              </a:lnSpc>
              <a:spcAft>
                <a:spcPts val="588"/>
              </a:spcAft>
              <a:defRPr/>
            </a:pPr>
            <a:r>
              <a:rPr lang="en-US" sz="1600" kern="0">
                <a:solidFill>
                  <a:schemeClr val="bg1"/>
                </a:solidFill>
                <a:latin typeface="Segoe UI Semilight"/>
              </a:rPr>
              <a:t>Bing Speech</a:t>
            </a:r>
          </a:p>
          <a:p>
            <a:pPr defTabSz="877020">
              <a:lnSpc>
                <a:spcPct val="90000"/>
              </a:lnSpc>
              <a:spcAft>
                <a:spcPts val="588"/>
              </a:spcAft>
              <a:defRPr/>
            </a:pPr>
            <a:r>
              <a:rPr lang="en-US" sz="1600" kern="0">
                <a:solidFill>
                  <a:schemeClr val="bg1"/>
                </a:solidFill>
              </a:rPr>
              <a:t>Translator Speech</a:t>
            </a:r>
          </a:p>
          <a:p>
            <a:pPr defTabSz="877020">
              <a:lnSpc>
                <a:spcPct val="90000"/>
              </a:lnSpc>
              <a:spcAft>
                <a:spcPts val="588"/>
              </a:spcAft>
              <a:defRPr/>
            </a:pPr>
            <a:r>
              <a:rPr lang="en-US" sz="1600" kern="0">
                <a:solidFill>
                  <a:schemeClr val="bg1"/>
                </a:solidFill>
                <a:latin typeface="Segoe UI Semilight"/>
              </a:rPr>
              <a:t>Speaker Recognition</a:t>
            </a:r>
          </a:p>
          <a:p>
            <a:pPr defTabSz="877020">
              <a:lnSpc>
                <a:spcPct val="90000"/>
              </a:lnSpc>
              <a:spcAft>
                <a:spcPts val="588"/>
              </a:spcAft>
              <a:defRPr/>
            </a:pPr>
            <a:r>
              <a:rPr lang="en-US" sz="1600" kern="0">
                <a:solidFill>
                  <a:schemeClr val="bg1"/>
                </a:solidFill>
              </a:rPr>
              <a:t>Custom Speech</a:t>
            </a:r>
          </a:p>
        </p:txBody>
      </p:sp>
      <p:sp>
        <p:nvSpPr>
          <p:cNvPr id="82" name="gear_3"/>
          <p:cNvSpPr>
            <a:spLocks noChangeAspect="1" noEditPoints="1"/>
          </p:cNvSpPr>
          <p:nvPr/>
        </p:nvSpPr>
        <p:spPr bwMode="auto">
          <a:xfrm>
            <a:off x="10204164" y="1441608"/>
            <a:ext cx="377417" cy="380615"/>
          </a:xfrm>
          <a:custGeom>
            <a:avLst/>
            <a:gdLst>
              <a:gd name="T0" fmla="*/ 81 w 327"/>
              <a:gd name="T1" fmla="*/ 162 h 327"/>
              <a:gd name="T2" fmla="*/ 162 w 327"/>
              <a:gd name="T3" fmla="*/ 80 h 327"/>
              <a:gd name="T4" fmla="*/ 244 w 327"/>
              <a:gd name="T5" fmla="*/ 162 h 327"/>
              <a:gd name="T6" fmla="*/ 162 w 327"/>
              <a:gd name="T7" fmla="*/ 243 h 327"/>
              <a:gd name="T8" fmla="*/ 81 w 327"/>
              <a:gd name="T9" fmla="*/ 162 h 327"/>
              <a:gd name="T10" fmla="*/ 298 w 327"/>
              <a:gd name="T11" fmla="*/ 162 h 327"/>
              <a:gd name="T12" fmla="*/ 295 w 327"/>
              <a:gd name="T13" fmla="*/ 135 h 327"/>
              <a:gd name="T14" fmla="*/ 327 w 327"/>
              <a:gd name="T15" fmla="*/ 117 h 327"/>
              <a:gd name="T16" fmla="*/ 286 w 327"/>
              <a:gd name="T17" fmla="*/ 46 h 327"/>
              <a:gd name="T18" fmla="*/ 256 w 327"/>
              <a:gd name="T19" fmla="*/ 64 h 327"/>
              <a:gd name="T20" fmla="*/ 205 w 327"/>
              <a:gd name="T21" fmla="*/ 33 h 327"/>
              <a:gd name="T22" fmla="*/ 205 w 327"/>
              <a:gd name="T23" fmla="*/ 0 h 327"/>
              <a:gd name="T24" fmla="*/ 124 w 327"/>
              <a:gd name="T25" fmla="*/ 0 h 327"/>
              <a:gd name="T26" fmla="*/ 124 w 327"/>
              <a:gd name="T27" fmla="*/ 31 h 327"/>
              <a:gd name="T28" fmla="*/ 68 w 327"/>
              <a:gd name="T29" fmla="*/ 64 h 327"/>
              <a:gd name="T30" fmla="*/ 41 w 327"/>
              <a:gd name="T31" fmla="*/ 48 h 327"/>
              <a:gd name="T32" fmla="*/ 0 w 327"/>
              <a:gd name="T33" fmla="*/ 119 h 327"/>
              <a:gd name="T34" fmla="*/ 29 w 327"/>
              <a:gd name="T35" fmla="*/ 135 h 327"/>
              <a:gd name="T36" fmla="*/ 26 w 327"/>
              <a:gd name="T37" fmla="*/ 162 h 327"/>
              <a:gd name="T38" fmla="*/ 30 w 327"/>
              <a:gd name="T39" fmla="*/ 194 h 327"/>
              <a:gd name="T40" fmla="*/ 3 w 327"/>
              <a:gd name="T41" fmla="*/ 210 h 327"/>
              <a:gd name="T42" fmla="*/ 43 w 327"/>
              <a:gd name="T43" fmla="*/ 280 h 327"/>
              <a:gd name="T44" fmla="*/ 72 w 327"/>
              <a:gd name="T45" fmla="*/ 264 h 327"/>
              <a:gd name="T46" fmla="*/ 124 w 327"/>
              <a:gd name="T47" fmla="*/ 292 h 327"/>
              <a:gd name="T48" fmla="*/ 124 w 327"/>
              <a:gd name="T49" fmla="*/ 327 h 327"/>
              <a:gd name="T50" fmla="*/ 205 w 327"/>
              <a:gd name="T51" fmla="*/ 327 h 327"/>
              <a:gd name="T52" fmla="*/ 205 w 327"/>
              <a:gd name="T53" fmla="*/ 291 h 327"/>
              <a:gd name="T54" fmla="*/ 252 w 327"/>
              <a:gd name="T55" fmla="*/ 264 h 327"/>
              <a:gd name="T56" fmla="*/ 283 w 327"/>
              <a:gd name="T57" fmla="*/ 282 h 327"/>
              <a:gd name="T58" fmla="*/ 324 w 327"/>
              <a:gd name="T59" fmla="*/ 212 h 327"/>
              <a:gd name="T60" fmla="*/ 294 w 327"/>
              <a:gd name="T61" fmla="*/ 194 h 327"/>
              <a:gd name="T62" fmla="*/ 298 w 327"/>
              <a:gd name="T63" fmla="*/ 162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7" h="327">
                <a:moveTo>
                  <a:pt x="81" y="162"/>
                </a:moveTo>
                <a:cubicBezTo>
                  <a:pt x="81" y="117"/>
                  <a:pt x="117" y="80"/>
                  <a:pt x="162" y="80"/>
                </a:cubicBezTo>
                <a:cubicBezTo>
                  <a:pt x="207" y="80"/>
                  <a:pt x="244" y="117"/>
                  <a:pt x="244" y="162"/>
                </a:cubicBezTo>
                <a:cubicBezTo>
                  <a:pt x="244" y="207"/>
                  <a:pt x="207" y="243"/>
                  <a:pt x="162" y="243"/>
                </a:cubicBezTo>
                <a:cubicBezTo>
                  <a:pt x="117" y="243"/>
                  <a:pt x="81" y="207"/>
                  <a:pt x="81" y="162"/>
                </a:cubicBezTo>
                <a:close/>
                <a:moveTo>
                  <a:pt x="298" y="162"/>
                </a:moveTo>
                <a:cubicBezTo>
                  <a:pt x="298" y="153"/>
                  <a:pt x="297" y="144"/>
                  <a:pt x="295" y="135"/>
                </a:cubicBezTo>
                <a:cubicBezTo>
                  <a:pt x="327" y="117"/>
                  <a:pt x="327" y="117"/>
                  <a:pt x="327" y="117"/>
                </a:cubicBezTo>
                <a:cubicBezTo>
                  <a:pt x="286" y="46"/>
                  <a:pt x="286" y="46"/>
                  <a:pt x="286" y="46"/>
                </a:cubicBezTo>
                <a:cubicBezTo>
                  <a:pt x="256" y="64"/>
                  <a:pt x="256" y="64"/>
                  <a:pt x="256" y="64"/>
                </a:cubicBezTo>
                <a:cubicBezTo>
                  <a:pt x="242" y="50"/>
                  <a:pt x="225" y="39"/>
                  <a:pt x="205" y="33"/>
                </a:cubicBezTo>
                <a:cubicBezTo>
                  <a:pt x="205" y="0"/>
                  <a:pt x="205" y="0"/>
                  <a:pt x="205" y="0"/>
                </a:cubicBezTo>
                <a:cubicBezTo>
                  <a:pt x="124" y="0"/>
                  <a:pt x="124" y="0"/>
                  <a:pt x="124" y="0"/>
                </a:cubicBezTo>
                <a:cubicBezTo>
                  <a:pt x="124" y="31"/>
                  <a:pt x="124" y="31"/>
                  <a:pt x="124" y="31"/>
                </a:cubicBezTo>
                <a:cubicBezTo>
                  <a:pt x="103" y="38"/>
                  <a:pt x="84" y="49"/>
                  <a:pt x="68" y="64"/>
                </a:cubicBezTo>
                <a:cubicBezTo>
                  <a:pt x="41" y="48"/>
                  <a:pt x="41" y="48"/>
                  <a:pt x="41" y="48"/>
                </a:cubicBezTo>
                <a:cubicBezTo>
                  <a:pt x="0" y="119"/>
                  <a:pt x="0" y="119"/>
                  <a:pt x="0" y="119"/>
                </a:cubicBezTo>
                <a:cubicBezTo>
                  <a:pt x="29" y="135"/>
                  <a:pt x="29" y="135"/>
                  <a:pt x="29" y="135"/>
                </a:cubicBezTo>
                <a:cubicBezTo>
                  <a:pt x="27" y="144"/>
                  <a:pt x="26" y="153"/>
                  <a:pt x="26" y="162"/>
                </a:cubicBezTo>
                <a:cubicBezTo>
                  <a:pt x="26" y="173"/>
                  <a:pt x="28" y="184"/>
                  <a:pt x="30" y="194"/>
                </a:cubicBezTo>
                <a:cubicBezTo>
                  <a:pt x="3" y="210"/>
                  <a:pt x="3" y="210"/>
                  <a:pt x="3" y="210"/>
                </a:cubicBezTo>
                <a:cubicBezTo>
                  <a:pt x="43" y="280"/>
                  <a:pt x="43" y="280"/>
                  <a:pt x="43" y="280"/>
                </a:cubicBezTo>
                <a:cubicBezTo>
                  <a:pt x="72" y="264"/>
                  <a:pt x="72" y="264"/>
                  <a:pt x="72" y="264"/>
                </a:cubicBezTo>
                <a:cubicBezTo>
                  <a:pt x="87" y="277"/>
                  <a:pt x="105" y="287"/>
                  <a:pt x="124" y="292"/>
                </a:cubicBezTo>
                <a:cubicBezTo>
                  <a:pt x="124" y="327"/>
                  <a:pt x="124" y="327"/>
                  <a:pt x="124" y="327"/>
                </a:cubicBezTo>
                <a:cubicBezTo>
                  <a:pt x="205" y="327"/>
                  <a:pt x="205" y="327"/>
                  <a:pt x="205" y="327"/>
                </a:cubicBezTo>
                <a:cubicBezTo>
                  <a:pt x="205" y="291"/>
                  <a:pt x="205" y="291"/>
                  <a:pt x="205" y="291"/>
                </a:cubicBezTo>
                <a:cubicBezTo>
                  <a:pt x="223" y="285"/>
                  <a:pt x="238" y="276"/>
                  <a:pt x="252" y="264"/>
                </a:cubicBezTo>
                <a:cubicBezTo>
                  <a:pt x="283" y="282"/>
                  <a:pt x="283" y="282"/>
                  <a:pt x="283" y="282"/>
                </a:cubicBezTo>
                <a:cubicBezTo>
                  <a:pt x="324" y="212"/>
                  <a:pt x="324" y="212"/>
                  <a:pt x="324" y="212"/>
                </a:cubicBezTo>
                <a:cubicBezTo>
                  <a:pt x="294" y="194"/>
                  <a:pt x="294" y="194"/>
                  <a:pt x="294" y="194"/>
                </a:cubicBezTo>
                <a:cubicBezTo>
                  <a:pt x="297" y="184"/>
                  <a:pt x="298" y="173"/>
                  <a:pt x="298" y="162"/>
                </a:cubicBezTo>
                <a:close/>
              </a:path>
            </a:pathLst>
          </a:custGeom>
          <a:noFill/>
          <a:ln w="19050">
            <a:solidFill>
              <a:schemeClr val="tx2"/>
            </a:solidFill>
            <a:prstDash val="soli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882">
              <a:gradFill>
                <a:gsLst>
                  <a:gs pos="0">
                    <a:srgbClr val="505050"/>
                  </a:gs>
                  <a:gs pos="100000">
                    <a:srgbClr val="505050"/>
                  </a:gs>
                </a:gsLst>
              </a:gradFill>
              <a:latin typeface="Segoe UI Semilight"/>
            </a:endParaRPr>
          </a:p>
        </p:txBody>
      </p:sp>
      <p:sp>
        <p:nvSpPr>
          <p:cNvPr id="83" name="Rectangle 82"/>
          <p:cNvSpPr/>
          <p:nvPr/>
        </p:nvSpPr>
        <p:spPr bwMode="auto">
          <a:xfrm>
            <a:off x="9521602" y="1637693"/>
            <a:ext cx="1742541" cy="105521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r>
              <a:rPr lang="en-US" sz="1600">
                <a:gradFill>
                  <a:gsLst>
                    <a:gs pos="0">
                      <a:srgbClr val="505050"/>
                    </a:gs>
                    <a:gs pos="100000">
                      <a:srgbClr val="505050"/>
                    </a:gs>
                  </a:gsLst>
                  <a:lin ang="5400000" scaled="0"/>
                </a:gradFill>
                <a:latin typeface="Segoe UI Semilight" panose="020B0402040204020203" pitchFamily="34" charset="0"/>
                <a:cs typeface="Segoe UI Semilight" panose="020B0402040204020203" pitchFamily="34" charset="0"/>
              </a:rPr>
              <a:t>Knowledge</a:t>
            </a:r>
          </a:p>
        </p:txBody>
      </p:sp>
      <p:sp>
        <p:nvSpPr>
          <p:cNvPr id="84" name="Rectangle 83"/>
          <p:cNvSpPr/>
          <p:nvPr/>
        </p:nvSpPr>
        <p:spPr bwMode="auto">
          <a:xfrm>
            <a:off x="5325898" y="1637687"/>
            <a:ext cx="1378243" cy="105522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r>
              <a:rPr lang="en-US" sz="1600">
                <a:gradFill>
                  <a:gsLst>
                    <a:gs pos="0">
                      <a:srgbClr val="505050"/>
                    </a:gs>
                    <a:gs pos="100000">
                      <a:srgbClr val="505050"/>
                    </a:gs>
                  </a:gsLst>
                  <a:lin ang="5400000" scaled="0"/>
                </a:gradFill>
                <a:latin typeface="Segoe UI Semilight" panose="020B0402040204020203" pitchFamily="34" charset="0"/>
                <a:cs typeface="Segoe UI Semilight" panose="020B0402040204020203" pitchFamily="34" charset="0"/>
              </a:rPr>
              <a:t>Speech</a:t>
            </a:r>
          </a:p>
        </p:txBody>
      </p:sp>
      <p:sp>
        <p:nvSpPr>
          <p:cNvPr id="85" name="speech_2"/>
          <p:cNvSpPr>
            <a:spLocks noChangeAspect="1" noEditPoints="1"/>
          </p:cNvSpPr>
          <p:nvPr/>
        </p:nvSpPr>
        <p:spPr bwMode="auto">
          <a:xfrm>
            <a:off x="5828926" y="1453777"/>
            <a:ext cx="372185" cy="330639"/>
          </a:xfrm>
          <a:custGeom>
            <a:avLst/>
            <a:gdLst>
              <a:gd name="T0" fmla="*/ 122 w 215"/>
              <a:gd name="T1" fmla="*/ 145 h 191"/>
              <a:gd name="T2" fmla="*/ 76 w 215"/>
              <a:gd name="T3" fmla="*/ 145 h 191"/>
              <a:gd name="T4" fmla="*/ 31 w 215"/>
              <a:gd name="T5" fmla="*/ 191 h 191"/>
              <a:gd name="T6" fmla="*/ 31 w 215"/>
              <a:gd name="T7" fmla="*/ 145 h 191"/>
              <a:gd name="T8" fmla="*/ 0 w 215"/>
              <a:gd name="T9" fmla="*/ 145 h 191"/>
              <a:gd name="T10" fmla="*/ 0 w 215"/>
              <a:gd name="T11" fmla="*/ 0 h 191"/>
              <a:gd name="T12" fmla="*/ 215 w 215"/>
              <a:gd name="T13" fmla="*/ 0 h 191"/>
              <a:gd name="T14" fmla="*/ 215 w 215"/>
              <a:gd name="T15" fmla="*/ 120 h 191"/>
              <a:gd name="T16" fmla="*/ 122 w 215"/>
              <a:gd name="T17" fmla="*/ 145 h 191"/>
              <a:gd name="T18" fmla="*/ 122 w 215"/>
              <a:gd name="T19" fmla="*/ 145 h 191"/>
              <a:gd name="T20" fmla="*/ 122 w 215"/>
              <a:gd name="T21" fmla="*/ 145 h 191"/>
              <a:gd name="T22" fmla="*/ 215 w 215"/>
              <a:gd name="T23" fmla="*/ 145 h 191"/>
              <a:gd name="T24" fmla="*/ 215 w 215"/>
              <a:gd name="T25" fmla="*/ 12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5" h="191">
                <a:moveTo>
                  <a:pt x="122" y="145"/>
                </a:moveTo>
                <a:lnTo>
                  <a:pt x="76" y="145"/>
                </a:lnTo>
                <a:lnTo>
                  <a:pt x="31" y="191"/>
                </a:lnTo>
                <a:lnTo>
                  <a:pt x="31" y="145"/>
                </a:lnTo>
                <a:lnTo>
                  <a:pt x="0" y="145"/>
                </a:lnTo>
                <a:lnTo>
                  <a:pt x="0" y="0"/>
                </a:lnTo>
                <a:lnTo>
                  <a:pt x="215" y="0"/>
                </a:lnTo>
                <a:lnTo>
                  <a:pt x="215" y="120"/>
                </a:lnTo>
                <a:moveTo>
                  <a:pt x="122" y="145"/>
                </a:moveTo>
                <a:lnTo>
                  <a:pt x="122" y="145"/>
                </a:lnTo>
                <a:moveTo>
                  <a:pt x="122" y="145"/>
                </a:moveTo>
                <a:lnTo>
                  <a:pt x="215" y="145"/>
                </a:lnTo>
                <a:lnTo>
                  <a:pt x="215" y="120"/>
                </a:ln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1765">
              <a:gradFill>
                <a:gsLst>
                  <a:gs pos="0">
                    <a:srgbClr val="505050"/>
                  </a:gs>
                  <a:gs pos="100000">
                    <a:srgbClr val="505050"/>
                  </a:gs>
                </a:gsLst>
              </a:gradFill>
              <a:latin typeface="Segoe UI Semilight"/>
            </a:endParaRPr>
          </a:p>
        </p:txBody>
      </p:sp>
      <p:pic>
        <p:nvPicPr>
          <p:cNvPr id="86" name="Graphic 85"/>
          <p:cNvPicPr>
            <a:picLocks noChangeAspect="1"/>
          </p:cNvPicPr>
          <p:nvPr/>
        </p:nvPicPr>
        <p:blipFill>
          <a:blip r:embed="rId3">
            <a:extLst>
              <a:ext uri="{96DAC541-7B7A-43D3-8B79-37D633B846F1}">
                <asvg:svgBlip xmlns:asvg="http://schemas.microsoft.com/office/drawing/2016/SVG/main" xmlns:p14="http://schemas.microsoft.com/office/powerpoint/2010/main" xmlns:a14="http://schemas.microsoft.com/office/drawing/2010/main" xmlns:a16="http://schemas.microsoft.com/office/drawing/2014/main" xmlns="" r:embed="rId4"/>
              </a:ext>
            </a:extLst>
          </a:blip>
          <a:stretch>
            <a:fillRect/>
          </a:stretch>
        </p:blipFill>
        <p:spPr>
          <a:xfrm>
            <a:off x="3631910" y="1433492"/>
            <a:ext cx="447054" cy="413940"/>
          </a:xfrm>
          <a:prstGeom prst="rect">
            <a:avLst/>
          </a:prstGeom>
        </p:spPr>
      </p:pic>
      <p:sp>
        <p:nvSpPr>
          <p:cNvPr id="87" name="Rectangle 86"/>
          <p:cNvSpPr/>
          <p:nvPr/>
        </p:nvSpPr>
        <p:spPr bwMode="auto">
          <a:xfrm>
            <a:off x="3007575" y="1637691"/>
            <a:ext cx="1695719" cy="10552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r>
              <a:rPr lang="en-US" sz="1600">
                <a:gradFill>
                  <a:gsLst>
                    <a:gs pos="0">
                      <a:srgbClr val="505050"/>
                    </a:gs>
                    <a:gs pos="100000">
                      <a:srgbClr val="505050"/>
                    </a:gs>
                  </a:gsLst>
                  <a:lin ang="5400000" scaled="0"/>
                </a:gradFill>
                <a:latin typeface="Segoe UI Semilight" panose="020B0402040204020203" pitchFamily="34" charset="0"/>
                <a:cs typeface="Segoe UI Semilight" panose="020B0402040204020203" pitchFamily="34" charset="0"/>
              </a:rPr>
              <a:t>Language</a:t>
            </a:r>
          </a:p>
        </p:txBody>
      </p:sp>
      <p:sp>
        <p:nvSpPr>
          <p:cNvPr id="88" name="Freeform 5"/>
          <p:cNvSpPr>
            <a:spLocks noChangeAspect="1" noEditPoints="1"/>
          </p:cNvSpPr>
          <p:nvPr/>
        </p:nvSpPr>
        <p:spPr bwMode="auto">
          <a:xfrm>
            <a:off x="7919534" y="1441931"/>
            <a:ext cx="386677" cy="379289"/>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Semilight"/>
            </a:endParaRPr>
          </a:p>
        </p:txBody>
      </p:sp>
      <p:sp>
        <p:nvSpPr>
          <p:cNvPr id="89" name="Rectangle 88"/>
          <p:cNvSpPr/>
          <p:nvPr/>
        </p:nvSpPr>
        <p:spPr bwMode="auto">
          <a:xfrm>
            <a:off x="7326742" y="1637695"/>
            <a:ext cx="1572257" cy="105521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r>
              <a:rPr lang="en-US" sz="1600">
                <a:gradFill>
                  <a:gsLst>
                    <a:gs pos="0">
                      <a:srgbClr val="505050"/>
                    </a:gs>
                    <a:gs pos="100000">
                      <a:srgbClr val="505050"/>
                    </a:gs>
                  </a:gsLst>
                  <a:lin ang="5400000" scaled="0"/>
                </a:gradFill>
                <a:latin typeface="Segoe UI Semilight" panose="020B0402040204020203" pitchFamily="34" charset="0"/>
                <a:cs typeface="Segoe UI Semilight" panose="020B0402040204020203" pitchFamily="34" charset="0"/>
              </a:rPr>
              <a:t>Search</a:t>
            </a:r>
          </a:p>
        </p:txBody>
      </p:sp>
      <p:sp>
        <p:nvSpPr>
          <p:cNvPr id="90" name="eye_2"/>
          <p:cNvSpPr>
            <a:spLocks noChangeAspect="1" noEditPoints="1"/>
          </p:cNvSpPr>
          <p:nvPr/>
        </p:nvSpPr>
        <p:spPr bwMode="auto">
          <a:xfrm>
            <a:off x="1415026" y="1469399"/>
            <a:ext cx="480277" cy="266484"/>
          </a:xfrm>
          <a:custGeom>
            <a:avLst/>
            <a:gdLst>
              <a:gd name="T0" fmla="*/ 5 w 346"/>
              <a:gd name="T1" fmla="*/ 103 h 191"/>
              <a:gd name="T2" fmla="*/ 0 w 346"/>
              <a:gd name="T3" fmla="*/ 96 h 191"/>
              <a:gd name="T4" fmla="*/ 3 w 346"/>
              <a:gd name="T5" fmla="*/ 92 h 191"/>
              <a:gd name="T6" fmla="*/ 5 w 346"/>
              <a:gd name="T7" fmla="*/ 103 h 191"/>
              <a:gd name="T8" fmla="*/ 173 w 346"/>
              <a:gd name="T9" fmla="*/ 191 h 191"/>
              <a:gd name="T10" fmla="*/ 346 w 346"/>
              <a:gd name="T11" fmla="*/ 96 h 191"/>
              <a:gd name="T12" fmla="*/ 173 w 346"/>
              <a:gd name="T13" fmla="*/ 0 h 191"/>
              <a:gd name="T14" fmla="*/ 3 w 346"/>
              <a:gd name="T15" fmla="*/ 92 h 191"/>
              <a:gd name="T16" fmla="*/ 175 w 346"/>
              <a:gd name="T17" fmla="*/ 14 h 191"/>
              <a:gd name="T18" fmla="*/ 89 w 346"/>
              <a:gd name="T19" fmla="*/ 96 h 191"/>
              <a:gd name="T20" fmla="*/ 175 w 346"/>
              <a:gd name="T21" fmla="*/ 178 h 191"/>
              <a:gd name="T22" fmla="*/ 261 w 346"/>
              <a:gd name="T23" fmla="*/ 96 h 191"/>
              <a:gd name="T24" fmla="*/ 175 w 346"/>
              <a:gd name="T25" fmla="*/ 14 h 191"/>
              <a:gd name="T26" fmla="*/ 175 w 346"/>
              <a:gd name="T27" fmla="*/ 78 h 191"/>
              <a:gd name="T28" fmla="*/ 156 w 346"/>
              <a:gd name="T29" fmla="*/ 96 h 191"/>
              <a:gd name="T30" fmla="*/ 175 w 346"/>
              <a:gd name="T31" fmla="*/ 114 h 191"/>
              <a:gd name="T32" fmla="*/ 194 w 346"/>
              <a:gd name="T33" fmla="*/ 96 h 191"/>
              <a:gd name="T34" fmla="*/ 175 w 346"/>
              <a:gd name="T35" fmla="*/ 78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6" h="191">
                <a:moveTo>
                  <a:pt x="5" y="103"/>
                </a:moveTo>
                <a:cubicBezTo>
                  <a:pt x="2" y="98"/>
                  <a:pt x="0" y="96"/>
                  <a:pt x="0" y="96"/>
                </a:cubicBezTo>
                <a:cubicBezTo>
                  <a:pt x="0" y="96"/>
                  <a:pt x="1" y="94"/>
                  <a:pt x="3" y="92"/>
                </a:cubicBezTo>
                <a:moveTo>
                  <a:pt x="5" y="103"/>
                </a:moveTo>
                <a:cubicBezTo>
                  <a:pt x="23" y="125"/>
                  <a:pt x="82" y="191"/>
                  <a:pt x="173" y="191"/>
                </a:cubicBezTo>
                <a:cubicBezTo>
                  <a:pt x="283" y="191"/>
                  <a:pt x="346" y="96"/>
                  <a:pt x="346" y="96"/>
                </a:cubicBezTo>
                <a:cubicBezTo>
                  <a:pt x="346" y="96"/>
                  <a:pt x="283" y="0"/>
                  <a:pt x="173" y="0"/>
                </a:cubicBezTo>
                <a:cubicBezTo>
                  <a:pt x="77" y="0"/>
                  <a:pt x="17" y="73"/>
                  <a:pt x="3" y="92"/>
                </a:cubicBezTo>
                <a:moveTo>
                  <a:pt x="175" y="14"/>
                </a:moveTo>
                <a:cubicBezTo>
                  <a:pt x="128" y="14"/>
                  <a:pt x="89" y="50"/>
                  <a:pt x="89" y="96"/>
                </a:cubicBezTo>
                <a:cubicBezTo>
                  <a:pt x="89" y="141"/>
                  <a:pt x="128" y="178"/>
                  <a:pt x="175" y="178"/>
                </a:cubicBezTo>
                <a:cubicBezTo>
                  <a:pt x="222" y="178"/>
                  <a:pt x="261" y="141"/>
                  <a:pt x="261" y="96"/>
                </a:cubicBezTo>
                <a:cubicBezTo>
                  <a:pt x="261" y="50"/>
                  <a:pt x="222" y="14"/>
                  <a:pt x="175" y="14"/>
                </a:cubicBezTo>
                <a:close/>
                <a:moveTo>
                  <a:pt x="175" y="78"/>
                </a:moveTo>
                <a:cubicBezTo>
                  <a:pt x="165" y="78"/>
                  <a:pt x="156" y="86"/>
                  <a:pt x="156" y="96"/>
                </a:cubicBezTo>
                <a:cubicBezTo>
                  <a:pt x="156" y="106"/>
                  <a:pt x="165" y="114"/>
                  <a:pt x="175" y="114"/>
                </a:cubicBezTo>
                <a:cubicBezTo>
                  <a:pt x="185" y="114"/>
                  <a:pt x="194" y="106"/>
                  <a:pt x="194" y="96"/>
                </a:cubicBezTo>
                <a:cubicBezTo>
                  <a:pt x="194" y="86"/>
                  <a:pt x="185" y="78"/>
                  <a:pt x="175" y="78"/>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Semilight"/>
            </a:endParaRPr>
          </a:p>
        </p:txBody>
      </p:sp>
      <p:sp>
        <p:nvSpPr>
          <p:cNvPr id="91" name="Rectangle 90"/>
          <p:cNvSpPr/>
          <p:nvPr/>
        </p:nvSpPr>
        <p:spPr bwMode="auto">
          <a:xfrm>
            <a:off x="925356" y="1637691"/>
            <a:ext cx="1459618" cy="105521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r>
              <a:rPr lang="en-US" sz="1600">
                <a:gradFill>
                  <a:gsLst>
                    <a:gs pos="0">
                      <a:srgbClr val="505050"/>
                    </a:gs>
                    <a:gs pos="100000">
                      <a:srgbClr val="505050"/>
                    </a:gs>
                  </a:gsLst>
                  <a:lin ang="5400000" scaled="0"/>
                </a:gradFill>
                <a:latin typeface="Segoe UI Semilight" panose="020B0402040204020203" pitchFamily="34" charset="0"/>
                <a:cs typeface="Segoe UI Semilight" panose="020B0402040204020203" pitchFamily="34" charset="0"/>
              </a:rPr>
              <a:t>Vision</a:t>
            </a:r>
          </a:p>
        </p:txBody>
      </p:sp>
      <p:sp>
        <p:nvSpPr>
          <p:cNvPr id="35" name="language_text">
            <a:extLst>
              <a:ext uri="{FF2B5EF4-FFF2-40B4-BE49-F238E27FC236}">
                <a16:creationId xmlns:a16="http://schemas.microsoft.com/office/drawing/2014/main" id="{5CE84EEF-FB5A-4CF3-A917-6CA2F4964B39}"/>
              </a:ext>
            </a:extLst>
          </p:cNvPr>
          <p:cNvSpPr txBox="1"/>
          <p:nvPr/>
        </p:nvSpPr>
        <p:spPr>
          <a:xfrm>
            <a:off x="465840" y="2754834"/>
            <a:ext cx="2240426" cy="2184662"/>
          </a:xfrm>
          <a:prstGeom prst="rect">
            <a:avLst/>
          </a:prstGeom>
          <a:noFill/>
        </p:spPr>
        <p:txBody>
          <a:bodyPr wrap="square" lIns="143407" tIns="89630" rIns="143407" bIns="89630" rtlCol="0">
            <a:spAutoFit/>
          </a:bodyPr>
          <a:lstStyle/>
          <a:p>
            <a:pPr defTabSz="877020">
              <a:lnSpc>
                <a:spcPct val="90000"/>
              </a:lnSpc>
              <a:spcAft>
                <a:spcPts val="588"/>
              </a:spcAft>
              <a:defRPr/>
            </a:pPr>
            <a:r>
              <a:rPr lang="en-US" sz="1600" b="1" kern="0" dirty="0">
                <a:solidFill>
                  <a:schemeClr val="bg1"/>
                </a:solidFill>
                <a:latin typeface="Segoe UI Semilight"/>
              </a:rPr>
              <a:t>Computer Vision</a:t>
            </a:r>
          </a:p>
          <a:p>
            <a:pPr defTabSz="877020">
              <a:lnSpc>
                <a:spcPct val="90000"/>
              </a:lnSpc>
              <a:spcAft>
                <a:spcPts val="588"/>
              </a:spcAft>
              <a:defRPr/>
            </a:pPr>
            <a:r>
              <a:rPr lang="en-US" sz="1600" kern="0" dirty="0">
                <a:solidFill>
                  <a:schemeClr val="bg1"/>
                </a:solidFill>
                <a:latin typeface="Segoe UI Semilight"/>
              </a:rPr>
              <a:t>Face</a:t>
            </a:r>
          </a:p>
          <a:p>
            <a:pPr defTabSz="877020">
              <a:lnSpc>
                <a:spcPct val="90000"/>
              </a:lnSpc>
              <a:spcAft>
                <a:spcPts val="588"/>
              </a:spcAft>
              <a:defRPr/>
            </a:pPr>
            <a:r>
              <a:rPr lang="en-US" sz="1600" kern="0" dirty="0">
                <a:solidFill>
                  <a:schemeClr val="bg1"/>
                </a:solidFill>
                <a:latin typeface="Segoe UI Semilight"/>
              </a:rPr>
              <a:t>Content Moderator</a:t>
            </a:r>
          </a:p>
          <a:p>
            <a:pPr defTabSz="877020">
              <a:lnSpc>
                <a:spcPct val="90000"/>
              </a:lnSpc>
              <a:spcAft>
                <a:spcPts val="588"/>
              </a:spcAft>
              <a:defRPr/>
            </a:pPr>
            <a:r>
              <a:rPr lang="en-US" sz="1600" kern="0" dirty="0">
                <a:solidFill>
                  <a:schemeClr val="bg1"/>
                </a:solidFill>
                <a:latin typeface="Segoe UI Semilight"/>
              </a:rPr>
              <a:t>Emotion</a:t>
            </a:r>
          </a:p>
          <a:p>
            <a:pPr defTabSz="877020">
              <a:lnSpc>
                <a:spcPct val="90000"/>
              </a:lnSpc>
              <a:spcAft>
                <a:spcPts val="588"/>
              </a:spcAft>
              <a:defRPr/>
            </a:pPr>
            <a:r>
              <a:rPr lang="en-US" sz="1600" kern="0" dirty="0">
                <a:solidFill>
                  <a:schemeClr val="bg1"/>
                </a:solidFill>
                <a:latin typeface="Segoe UI Semilight"/>
              </a:rPr>
              <a:t>Video</a:t>
            </a:r>
          </a:p>
          <a:p>
            <a:pPr defTabSz="877020">
              <a:lnSpc>
                <a:spcPct val="90000"/>
              </a:lnSpc>
              <a:spcAft>
                <a:spcPts val="588"/>
              </a:spcAft>
              <a:defRPr/>
            </a:pPr>
            <a:r>
              <a:rPr lang="en-US" sz="1600" kern="0" dirty="0">
                <a:solidFill>
                  <a:schemeClr val="bg1"/>
                </a:solidFill>
                <a:latin typeface="Segoe UI Semilight"/>
              </a:rPr>
              <a:t>Custom Vision</a:t>
            </a:r>
          </a:p>
          <a:p>
            <a:pPr defTabSz="877020">
              <a:lnSpc>
                <a:spcPct val="90000"/>
              </a:lnSpc>
              <a:spcAft>
                <a:spcPts val="588"/>
              </a:spcAft>
              <a:defRPr/>
            </a:pPr>
            <a:r>
              <a:rPr lang="en-US" sz="1600" kern="0" dirty="0">
                <a:solidFill>
                  <a:schemeClr val="bg1"/>
                </a:solidFill>
                <a:latin typeface="Segoe UI Semilight"/>
              </a:rPr>
              <a:t>Video Indexer</a:t>
            </a:r>
          </a:p>
        </p:txBody>
      </p:sp>
    </p:spTree>
    <p:extLst>
      <p:ext uri="{BB962C8B-B14F-4D97-AF65-F5344CB8AC3E}">
        <p14:creationId xmlns:p14="http://schemas.microsoft.com/office/powerpoint/2010/main" val="319948399"/>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The Avanade Modern </a:t>
            </a:r>
            <a:r>
              <a:rPr lang="en-US" smtClean="0"/>
              <a:t>Analytics Platform (AMAP)</a:t>
            </a:r>
            <a:r>
              <a:rPr lang="en-US" dirty="0" smtClean="0"/>
              <a:t/>
            </a:r>
            <a:br>
              <a:rPr lang="en-US" dirty="0" smtClean="0"/>
            </a:br>
            <a:r>
              <a:rPr lang="en-US" sz="2353" dirty="0"/>
              <a:t>Enabling Outcomes</a:t>
            </a:r>
            <a:endParaRPr lang="en-US" dirty="0"/>
          </a:p>
        </p:txBody>
      </p:sp>
      <p:grpSp>
        <p:nvGrpSpPr>
          <p:cNvPr id="20" name="Group 3"/>
          <p:cNvGrpSpPr/>
          <p:nvPr/>
        </p:nvGrpSpPr>
        <p:grpSpPr>
          <a:xfrm>
            <a:off x="6169943" y="932447"/>
            <a:ext cx="5752818" cy="5129458"/>
            <a:chOff x="6684274" y="1457401"/>
            <a:chExt cx="7389098" cy="5259191"/>
          </a:xfrm>
        </p:grpSpPr>
        <p:grpSp>
          <p:nvGrpSpPr>
            <p:cNvPr id="21" name="Group 4"/>
            <p:cNvGrpSpPr/>
            <p:nvPr/>
          </p:nvGrpSpPr>
          <p:grpSpPr>
            <a:xfrm>
              <a:off x="6684274" y="1457401"/>
              <a:ext cx="7389098" cy="5259191"/>
              <a:chOff x="6684274" y="1573776"/>
              <a:chExt cx="7389098" cy="5259191"/>
            </a:xfrm>
          </p:grpSpPr>
          <p:grpSp>
            <p:nvGrpSpPr>
              <p:cNvPr id="23" name="Group 6"/>
              <p:cNvGrpSpPr/>
              <p:nvPr/>
            </p:nvGrpSpPr>
            <p:grpSpPr>
              <a:xfrm>
                <a:off x="6684274" y="2150909"/>
                <a:ext cx="7389098" cy="4682058"/>
                <a:chOff x="1660" y="2990318"/>
                <a:chExt cx="13716789" cy="4713082"/>
              </a:xfrm>
            </p:grpSpPr>
            <p:grpSp>
              <p:nvGrpSpPr>
                <p:cNvPr id="26" name="Group 9"/>
                <p:cNvGrpSpPr/>
                <p:nvPr/>
              </p:nvGrpSpPr>
              <p:grpSpPr>
                <a:xfrm>
                  <a:off x="1660" y="3404660"/>
                  <a:ext cx="7228787" cy="4298739"/>
                  <a:chOff x="57085" y="3656916"/>
                  <a:chExt cx="6622225" cy="4298739"/>
                </a:xfrm>
              </p:grpSpPr>
              <p:grpSp>
                <p:nvGrpSpPr>
                  <p:cNvPr id="36" name="Group 56"/>
                  <p:cNvGrpSpPr/>
                  <p:nvPr/>
                </p:nvGrpSpPr>
                <p:grpSpPr>
                  <a:xfrm>
                    <a:off x="2500469" y="3656916"/>
                    <a:ext cx="4125832" cy="4298739"/>
                    <a:chOff x="2233098" y="3383150"/>
                    <a:chExt cx="3667406" cy="4525207"/>
                  </a:xfrm>
                </p:grpSpPr>
                <p:sp>
                  <p:nvSpPr>
                    <p:cNvPr id="40" name="Rectangle 60"/>
                    <p:cNvSpPr/>
                    <p:nvPr/>
                  </p:nvSpPr>
                  <p:spPr>
                    <a:xfrm>
                      <a:off x="2238100" y="6521834"/>
                      <a:ext cx="3657600" cy="456453"/>
                    </a:xfrm>
                    <a:prstGeom prst="rect">
                      <a:avLst/>
                    </a:prstGeom>
                    <a:solidFill>
                      <a:schemeClr val="bg1">
                        <a:lumMod val="25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r>
                        <a:rPr lang="en-US" sz="1167" dirty="0">
                          <a:solidFill>
                            <a:prstClr val="white"/>
                          </a:solidFill>
                          <a:latin typeface="Segoe UI Light" pitchFamily="34" charset="0"/>
                        </a:rPr>
                        <a:t>Hire / Train People</a:t>
                      </a:r>
                    </a:p>
                  </p:txBody>
                </p:sp>
                <p:sp>
                  <p:nvSpPr>
                    <p:cNvPr id="41" name="Rectangle 61"/>
                    <p:cNvSpPr/>
                    <p:nvPr/>
                  </p:nvSpPr>
                  <p:spPr>
                    <a:xfrm>
                      <a:off x="2238100" y="5594245"/>
                      <a:ext cx="3657600" cy="456453"/>
                    </a:xfrm>
                    <a:prstGeom prst="rect">
                      <a:avLst/>
                    </a:prstGeom>
                    <a:solidFill>
                      <a:schemeClr val="bg1">
                        <a:lumMod val="25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r>
                        <a:rPr lang="en-US" sz="1167" dirty="0">
                          <a:solidFill>
                            <a:prstClr val="white"/>
                          </a:solidFill>
                          <a:latin typeface="Segoe UI Light" pitchFamily="34" charset="0"/>
                        </a:rPr>
                        <a:t>Deliver Digital Platforms</a:t>
                      </a:r>
                    </a:p>
                  </p:txBody>
                </p:sp>
                <p:sp>
                  <p:nvSpPr>
                    <p:cNvPr id="42" name="Rectangle 62"/>
                    <p:cNvSpPr/>
                    <p:nvPr/>
                  </p:nvSpPr>
                  <p:spPr>
                    <a:xfrm>
                      <a:off x="2238100" y="4688889"/>
                      <a:ext cx="3662404" cy="432803"/>
                    </a:xfrm>
                    <a:prstGeom prst="rect">
                      <a:avLst/>
                    </a:prstGeom>
                    <a:solidFill>
                      <a:schemeClr val="bg1">
                        <a:lumMod val="25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r>
                        <a:rPr lang="en-US" sz="1167" dirty="0">
                          <a:solidFill>
                            <a:prstClr val="white"/>
                          </a:solidFill>
                          <a:latin typeface="Segoe UI Light" pitchFamily="34" charset="0"/>
                        </a:rPr>
                        <a:t>Big Data/IOT/’Streams</a:t>
                      </a:r>
                    </a:p>
                  </p:txBody>
                </p:sp>
                <p:sp>
                  <p:nvSpPr>
                    <p:cNvPr id="43" name="Rectangle 63"/>
                    <p:cNvSpPr/>
                    <p:nvPr/>
                  </p:nvSpPr>
                  <p:spPr>
                    <a:xfrm>
                      <a:off x="2238100" y="6986869"/>
                      <a:ext cx="3657600" cy="456453"/>
                    </a:xfrm>
                    <a:prstGeom prst="rect">
                      <a:avLst/>
                    </a:prstGeom>
                    <a:solidFill>
                      <a:schemeClr val="bg1">
                        <a:lumMod val="25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r>
                        <a:rPr lang="en-US" sz="1167" dirty="0">
                          <a:solidFill>
                            <a:prstClr val="white"/>
                          </a:solidFill>
                          <a:latin typeface="Segoe UI Light" pitchFamily="34" charset="0"/>
                        </a:rPr>
                        <a:t>Buy Hardware &amp; Software</a:t>
                      </a:r>
                    </a:p>
                  </p:txBody>
                </p:sp>
                <p:sp>
                  <p:nvSpPr>
                    <p:cNvPr id="44" name="Rectangle 64"/>
                    <p:cNvSpPr/>
                    <p:nvPr/>
                  </p:nvSpPr>
                  <p:spPr>
                    <a:xfrm>
                      <a:off x="2238100" y="7451904"/>
                      <a:ext cx="3657600" cy="456453"/>
                    </a:xfrm>
                    <a:prstGeom prst="rect">
                      <a:avLst/>
                    </a:prstGeom>
                    <a:solidFill>
                      <a:schemeClr val="bg1">
                        <a:lumMod val="25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r>
                        <a:rPr lang="en-US" sz="1167" dirty="0">
                          <a:solidFill>
                            <a:prstClr val="white"/>
                          </a:solidFill>
                          <a:latin typeface="Segoe UI Light" pitchFamily="34" charset="0"/>
                        </a:rPr>
                        <a:t>Set Strategy, Goals &amp; Questions</a:t>
                      </a:r>
                    </a:p>
                  </p:txBody>
                </p:sp>
                <p:sp>
                  <p:nvSpPr>
                    <p:cNvPr id="45" name="Rectangle 65"/>
                    <p:cNvSpPr/>
                    <p:nvPr/>
                  </p:nvSpPr>
                  <p:spPr>
                    <a:xfrm>
                      <a:off x="2233098" y="4229972"/>
                      <a:ext cx="3657600" cy="456453"/>
                    </a:xfrm>
                    <a:prstGeom prst="rect">
                      <a:avLst/>
                    </a:prstGeom>
                    <a:solidFill>
                      <a:schemeClr val="bg1">
                        <a:lumMod val="25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r>
                        <a:rPr lang="en-US" sz="1167" dirty="0">
                          <a:solidFill>
                            <a:prstClr val="white"/>
                          </a:solidFill>
                          <a:latin typeface="Segoe UI Light" pitchFamily="34" charset="0"/>
                        </a:rPr>
                        <a:t>Data Management</a:t>
                      </a:r>
                    </a:p>
                  </p:txBody>
                </p:sp>
                <p:sp>
                  <p:nvSpPr>
                    <p:cNvPr id="46" name="Rectangle 66"/>
                    <p:cNvSpPr/>
                    <p:nvPr/>
                  </p:nvSpPr>
                  <p:spPr>
                    <a:xfrm>
                      <a:off x="2238100" y="6049762"/>
                      <a:ext cx="3657600" cy="456453"/>
                    </a:xfrm>
                    <a:prstGeom prst="rect">
                      <a:avLst/>
                    </a:prstGeom>
                    <a:solidFill>
                      <a:schemeClr val="bg1">
                        <a:lumMod val="25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r>
                        <a:rPr lang="en-US" sz="1167" dirty="0">
                          <a:solidFill>
                            <a:prstClr val="white"/>
                          </a:solidFill>
                          <a:latin typeface="Segoe UI Light" pitchFamily="34" charset="0"/>
                        </a:rPr>
                        <a:t>Support &amp; Enablement</a:t>
                      </a:r>
                    </a:p>
                  </p:txBody>
                </p:sp>
                <p:sp>
                  <p:nvSpPr>
                    <p:cNvPr id="47" name="Rectangle 67"/>
                    <p:cNvSpPr/>
                    <p:nvPr/>
                  </p:nvSpPr>
                  <p:spPr>
                    <a:xfrm>
                      <a:off x="2238100" y="5137791"/>
                      <a:ext cx="3662404" cy="482111"/>
                    </a:xfrm>
                    <a:prstGeom prst="rect">
                      <a:avLst/>
                    </a:prstGeom>
                    <a:solidFill>
                      <a:schemeClr val="bg1">
                        <a:lumMod val="25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r>
                        <a:rPr lang="en-US" sz="1167" dirty="0">
                          <a:solidFill>
                            <a:prstClr val="white"/>
                          </a:solidFill>
                          <a:latin typeface="Segoe UI Light" pitchFamily="34" charset="0"/>
                        </a:rPr>
                        <a:t>Develop  &amp; Design Experiences</a:t>
                      </a:r>
                    </a:p>
                  </p:txBody>
                </p:sp>
                <p:sp>
                  <p:nvSpPr>
                    <p:cNvPr id="48" name="Rectangle 68"/>
                    <p:cNvSpPr/>
                    <p:nvPr/>
                  </p:nvSpPr>
                  <p:spPr>
                    <a:xfrm>
                      <a:off x="2238100" y="3839603"/>
                      <a:ext cx="3657600" cy="456453"/>
                    </a:xfrm>
                    <a:prstGeom prst="rect">
                      <a:avLst/>
                    </a:prstGeom>
                    <a:solidFill>
                      <a:schemeClr val="bg1">
                        <a:lumMod val="25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r>
                        <a:rPr lang="en-US" sz="1167" dirty="0">
                          <a:solidFill>
                            <a:prstClr val="white"/>
                          </a:solidFill>
                          <a:latin typeface="Segoe UI Light" pitchFamily="34" charset="0"/>
                        </a:rPr>
                        <a:t>Self-Service &amp; Discovery</a:t>
                      </a:r>
                    </a:p>
                  </p:txBody>
                </p:sp>
                <p:sp>
                  <p:nvSpPr>
                    <p:cNvPr id="49" name="Rectangle 69"/>
                    <p:cNvSpPr/>
                    <p:nvPr/>
                  </p:nvSpPr>
                  <p:spPr>
                    <a:xfrm>
                      <a:off x="2238100" y="3383150"/>
                      <a:ext cx="3657600" cy="456453"/>
                    </a:xfrm>
                    <a:prstGeom prst="rect">
                      <a:avLst/>
                    </a:prstGeom>
                    <a:solidFill>
                      <a:schemeClr val="tx2">
                        <a:lumMod val="5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r>
                        <a:rPr lang="en-US" sz="1167" dirty="0">
                          <a:solidFill>
                            <a:prstClr val="white"/>
                          </a:solidFill>
                          <a:latin typeface="Segoe UI Light" pitchFamily="34" charset="0"/>
                        </a:rPr>
                        <a:t>Advanced Analytics</a:t>
                      </a:r>
                    </a:p>
                  </p:txBody>
                </p:sp>
              </p:grpSp>
              <p:cxnSp>
                <p:nvCxnSpPr>
                  <p:cNvPr id="37" name="Straight Connector 57"/>
                  <p:cNvCxnSpPr/>
                  <p:nvPr/>
                </p:nvCxnSpPr>
                <p:spPr>
                  <a:xfrm flipH="1">
                    <a:off x="735708" y="3689374"/>
                    <a:ext cx="5943602" cy="0"/>
                  </a:xfrm>
                  <a:prstGeom prst="line">
                    <a:avLst/>
                  </a:prstGeom>
                  <a:ln w="28575">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9" name="Rectangle 59"/>
                  <p:cNvSpPr/>
                  <p:nvPr/>
                </p:nvSpPr>
                <p:spPr>
                  <a:xfrm>
                    <a:off x="57085" y="5463135"/>
                    <a:ext cx="2327216" cy="834572"/>
                  </a:xfrm>
                  <a:prstGeom prst="rect">
                    <a:avLst/>
                  </a:prstGeom>
                  <a:ln>
                    <a:solidFill>
                      <a:schemeClr val="accent2"/>
                    </a:solidFill>
                  </a:ln>
                </p:spPr>
                <p:txBody>
                  <a:bodyPr wrap="square">
                    <a:spAutoFit/>
                  </a:bodyPr>
                  <a:lstStyle/>
                  <a:p>
                    <a:pPr algn="r" defTabSz="914367"/>
                    <a:r>
                      <a:rPr lang="en-US" sz="1167" dirty="0">
                        <a:solidFill>
                          <a:srgbClr val="BCBDBC">
                            <a:lumMod val="50000"/>
                          </a:srgbClr>
                        </a:solidFill>
                        <a:latin typeface="Segoe UI Light" pitchFamily="34" charset="0"/>
                      </a:rPr>
                      <a:t>...Meanwhile </a:t>
                    </a:r>
                  </a:p>
                  <a:p>
                    <a:pPr algn="r" defTabSz="914367"/>
                    <a:r>
                      <a:rPr lang="en-US" sz="1167" dirty="0">
                        <a:solidFill>
                          <a:srgbClr val="BCBDBC">
                            <a:lumMod val="50000"/>
                          </a:srgbClr>
                        </a:solidFill>
                        <a:latin typeface="Segoe UI Light" pitchFamily="34" charset="0"/>
                      </a:rPr>
                      <a:t>customer needs </a:t>
                    </a:r>
                  </a:p>
                  <a:p>
                    <a:pPr algn="r" defTabSz="914367"/>
                    <a:r>
                      <a:rPr lang="en-US" sz="1167" dirty="0">
                        <a:solidFill>
                          <a:srgbClr val="BCBDBC">
                            <a:lumMod val="50000"/>
                          </a:srgbClr>
                        </a:solidFill>
                        <a:latin typeface="Segoe UI Light" pitchFamily="34" charset="0"/>
                      </a:rPr>
                      <a:t>are changing</a:t>
                    </a:r>
                  </a:p>
                </p:txBody>
              </p:sp>
            </p:grpSp>
            <p:grpSp>
              <p:nvGrpSpPr>
                <p:cNvPr id="27" name="Group 10"/>
                <p:cNvGrpSpPr/>
                <p:nvPr/>
              </p:nvGrpSpPr>
              <p:grpSpPr>
                <a:xfrm>
                  <a:off x="7230448" y="2990318"/>
                  <a:ext cx="6488001" cy="4713082"/>
                  <a:chOff x="7624084" y="3242574"/>
                  <a:chExt cx="5943600" cy="4713082"/>
                </a:xfrm>
              </p:grpSpPr>
              <p:grpSp>
                <p:nvGrpSpPr>
                  <p:cNvPr id="28" name="Group 11"/>
                  <p:cNvGrpSpPr/>
                  <p:nvPr/>
                </p:nvGrpSpPr>
                <p:grpSpPr>
                  <a:xfrm>
                    <a:off x="7896117" y="3242574"/>
                    <a:ext cx="4114800" cy="4713082"/>
                    <a:chOff x="8593311" y="2946941"/>
                    <a:chExt cx="3657600" cy="4961377"/>
                  </a:xfrm>
                </p:grpSpPr>
                <p:sp>
                  <p:nvSpPr>
                    <p:cNvPr id="32" name="Rectangle 50"/>
                    <p:cNvSpPr/>
                    <p:nvPr/>
                  </p:nvSpPr>
                  <p:spPr>
                    <a:xfrm>
                      <a:off x="8593311" y="7451905"/>
                      <a:ext cx="3657600" cy="456413"/>
                    </a:xfrm>
                    <a:prstGeom prst="rect">
                      <a:avLst/>
                    </a:prstGeom>
                    <a:solidFill>
                      <a:schemeClr val="bg1">
                        <a:lumMod val="25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r>
                        <a:rPr lang="en-US" sz="1167" dirty="0">
                          <a:solidFill>
                            <a:prstClr val="white"/>
                          </a:solidFill>
                          <a:latin typeface="Segoe UI Light" pitchFamily="34" charset="0"/>
                        </a:rPr>
                        <a:t>Set Strategy, Goals &amp; Questions</a:t>
                      </a:r>
                    </a:p>
                  </p:txBody>
                </p:sp>
                <p:sp>
                  <p:nvSpPr>
                    <p:cNvPr id="33" name="Rectangle 51"/>
                    <p:cNvSpPr/>
                    <p:nvPr/>
                  </p:nvSpPr>
                  <p:spPr>
                    <a:xfrm>
                      <a:off x="8593311" y="6537504"/>
                      <a:ext cx="3657600" cy="457200"/>
                    </a:xfrm>
                    <a:prstGeom prst="rect">
                      <a:avLst/>
                    </a:prstGeom>
                    <a:solidFill>
                      <a:schemeClr val="bg1">
                        <a:lumMod val="25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r>
                        <a:rPr lang="en-US" sz="1167" dirty="0">
                          <a:solidFill>
                            <a:prstClr val="white"/>
                          </a:solidFill>
                          <a:latin typeface="Segoe UI Light" pitchFamily="34" charset="0"/>
                        </a:rPr>
                        <a:t>XX</a:t>
                      </a:r>
                    </a:p>
                  </p:txBody>
                </p:sp>
                <p:sp>
                  <p:nvSpPr>
                    <p:cNvPr id="34" name="Rectangle 52"/>
                    <p:cNvSpPr/>
                    <p:nvPr/>
                  </p:nvSpPr>
                  <p:spPr>
                    <a:xfrm>
                      <a:off x="8593311" y="2946941"/>
                      <a:ext cx="3657600" cy="4504964"/>
                    </a:xfrm>
                    <a:prstGeom prst="rect">
                      <a:avLst/>
                    </a:prstGeom>
                    <a:solidFill>
                      <a:schemeClr val="accent3"/>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r>
                        <a:rPr lang="en-US" sz="2332" dirty="0">
                          <a:solidFill>
                            <a:prstClr val="white"/>
                          </a:solidFill>
                          <a:latin typeface="Segoe UI Light" pitchFamily="34" charset="0"/>
                        </a:rPr>
                        <a:t>Innovate &amp; Accelerate Insights</a:t>
                      </a:r>
                    </a:p>
                  </p:txBody>
                </p:sp>
              </p:grpSp>
              <p:cxnSp>
                <p:nvCxnSpPr>
                  <p:cNvPr id="29" name="Straight Connector 12"/>
                  <p:cNvCxnSpPr/>
                  <p:nvPr/>
                </p:nvCxnSpPr>
                <p:spPr>
                  <a:xfrm flipH="1">
                    <a:off x="7624084" y="7130053"/>
                    <a:ext cx="5943600" cy="0"/>
                  </a:xfrm>
                  <a:prstGeom prst="line">
                    <a:avLst/>
                  </a:prstGeom>
                  <a:ln w="28575">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sp>
            <p:nvSpPr>
              <p:cNvPr id="24" name="Rectangle 7"/>
              <p:cNvSpPr/>
              <p:nvPr/>
            </p:nvSpPr>
            <p:spPr>
              <a:xfrm>
                <a:off x="10656532" y="1573776"/>
                <a:ext cx="2844512" cy="376772"/>
              </a:xfrm>
              <a:prstGeom prst="rect">
                <a:avLst/>
              </a:prstGeom>
              <a:ln>
                <a:solidFill>
                  <a:schemeClr val="accent2"/>
                </a:solidFill>
              </a:ln>
            </p:spPr>
            <p:txBody>
              <a:bodyPr wrap="none">
                <a:spAutoFit/>
              </a:bodyPr>
              <a:lstStyle/>
              <a:p>
                <a:pPr defTabSz="914367"/>
                <a:r>
                  <a:rPr lang="en-US" dirty="0">
                    <a:solidFill>
                      <a:srgbClr val="BCBDBC">
                        <a:lumMod val="50000"/>
                      </a:srgbClr>
                    </a:solidFill>
                    <a:latin typeface="Segoe UI Light" pitchFamily="34" charset="0"/>
                    <a:cs typeface="Segoe UI" pitchFamily="34" charset="0"/>
                  </a:rPr>
                  <a:t>The AMAP Approach</a:t>
                </a:r>
                <a:endParaRPr lang="en-US" dirty="0">
                  <a:solidFill>
                    <a:srgbClr val="BCBDBC">
                      <a:lumMod val="50000"/>
                    </a:srgbClr>
                  </a:solidFill>
                </a:endParaRPr>
              </a:p>
            </p:txBody>
          </p:sp>
          <p:sp>
            <p:nvSpPr>
              <p:cNvPr id="25" name="Rectangle 8"/>
              <p:cNvSpPr/>
              <p:nvPr/>
            </p:nvSpPr>
            <p:spPr>
              <a:xfrm>
                <a:off x="7839641" y="1575038"/>
                <a:ext cx="2789287" cy="376772"/>
              </a:xfrm>
              <a:prstGeom prst="rect">
                <a:avLst/>
              </a:prstGeom>
              <a:ln>
                <a:solidFill>
                  <a:schemeClr val="accent2"/>
                </a:solidFill>
              </a:ln>
            </p:spPr>
            <p:txBody>
              <a:bodyPr wrap="none">
                <a:spAutoFit/>
              </a:bodyPr>
              <a:lstStyle/>
              <a:p>
                <a:pPr defTabSz="914367"/>
                <a:r>
                  <a:rPr lang="en-US" dirty="0">
                    <a:solidFill>
                      <a:srgbClr val="BCBDBC">
                        <a:lumMod val="50000"/>
                      </a:srgbClr>
                    </a:solidFill>
                    <a:latin typeface="Segoe UI Light" pitchFamily="34" charset="0"/>
                    <a:cs typeface="Segoe UI" pitchFamily="34" charset="0"/>
                  </a:rPr>
                  <a:t>Traditional Approach</a:t>
                </a:r>
                <a:endParaRPr lang="en-US" dirty="0">
                  <a:solidFill>
                    <a:srgbClr val="BCBDBC">
                      <a:lumMod val="50000"/>
                    </a:srgbClr>
                  </a:solidFill>
                </a:endParaRPr>
              </a:p>
            </p:txBody>
          </p:sp>
        </p:grpSp>
        <p:sp>
          <p:nvSpPr>
            <p:cNvPr id="22" name="Up Arrow 5"/>
            <p:cNvSpPr/>
            <p:nvPr/>
          </p:nvSpPr>
          <p:spPr>
            <a:xfrm>
              <a:off x="10280597" y="5354263"/>
              <a:ext cx="707146" cy="1362327"/>
            </a:xfrm>
            <a:prstGeom prst="upArrow">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874" dirty="0">
                <a:solidFill>
                  <a:prstClr val="white"/>
                </a:solidFill>
                <a:latin typeface="Segoe UI Light" pitchFamily="34" charset="0"/>
              </a:endParaRPr>
            </a:p>
          </p:txBody>
        </p:sp>
      </p:grpSp>
      <p:sp>
        <p:nvSpPr>
          <p:cNvPr id="50" name="Rectangle 59"/>
          <p:cNvSpPr/>
          <p:nvPr/>
        </p:nvSpPr>
        <p:spPr>
          <a:xfrm>
            <a:off x="11204018" y="3160575"/>
            <a:ext cx="1065434" cy="449572"/>
          </a:xfrm>
          <a:prstGeom prst="rect">
            <a:avLst/>
          </a:prstGeom>
        </p:spPr>
        <p:txBody>
          <a:bodyPr wrap="square">
            <a:spAutoFit/>
          </a:bodyPr>
          <a:lstStyle/>
          <a:p>
            <a:pPr defTabSz="914367"/>
            <a:r>
              <a:rPr lang="en-US" sz="1167" dirty="0">
                <a:solidFill>
                  <a:srgbClr val="BCBDBC">
                    <a:lumMod val="50000"/>
                  </a:srgbClr>
                </a:solidFill>
                <a:latin typeface="Segoe UI Light" pitchFamily="34" charset="0"/>
              </a:rPr>
              <a:t>Staying out front</a:t>
            </a:r>
          </a:p>
        </p:txBody>
      </p:sp>
      <p:sp>
        <p:nvSpPr>
          <p:cNvPr id="51" name="Rectangle 59"/>
          <p:cNvSpPr/>
          <p:nvPr/>
        </p:nvSpPr>
        <p:spPr>
          <a:xfrm>
            <a:off x="6170702" y="1337342"/>
            <a:ext cx="1065434" cy="629099"/>
          </a:xfrm>
          <a:prstGeom prst="rect">
            <a:avLst/>
          </a:prstGeom>
        </p:spPr>
        <p:txBody>
          <a:bodyPr wrap="square">
            <a:spAutoFit/>
          </a:bodyPr>
          <a:lstStyle/>
          <a:p>
            <a:pPr algn="r" defTabSz="914367"/>
            <a:r>
              <a:rPr lang="en-US" sz="1167" dirty="0">
                <a:solidFill>
                  <a:srgbClr val="BCBDBC">
                    <a:lumMod val="50000"/>
                  </a:srgbClr>
                </a:solidFill>
                <a:latin typeface="Segoe UI Light" pitchFamily="34" charset="0"/>
              </a:rPr>
              <a:t>Pressure is on to realize results</a:t>
            </a:r>
          </a:p>
        </p:txBody>
      </p:sp>
      <p:sp>
        <p:nvSpPr>
          <p:cNvPr id="52" name="Rectangle 69"/>
          <p:cNvSpPr/>
          <p:nvPr/>
        </p:nvSpPr>
        <p:spPr>
          <a:xfrm>
            <a:off x="7285482" y="1475309"/>
            <a:ext cx="1883816" cy="420130"/>
          </a:xfrm>
          <a:prstGeom prst="rect">
            <a:avLst/>
          </a:prstGeom>
          <a:solidFill>
            <a:schemeClr val="accent3"/>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r>
              <a:rPr lang="en-US" sz="1372" dirty="0">
                <a:solidFill>
                  <a:prstClr val="white"/>
                </a:solidFill>
                <a:latin typeface="Segoe UI Light" pitchFamily="34" charset="0"/>
              </a:rPr>
              <a:t>Innovate &amp; Accelerate Insights</a:t>
            </a:r>
          </a:p>
        </p:txBody>
      </p:sp>
      <p:sp>
        <p:nvSpPr>
          <p:cNvPr id="54" name="Rectangle 59"/>
          <p:cNvSpPr/>
          <p:nvPr/>
        </p:nvSpPr>
        <p:spPr>
          <a:xfrm>
            <a:off x="11176115" y="5347890"/>
            <a:ext cx="1093337" cy="422417"/>
          </a:xfrm>
          <a:prstGeom prst="rect">
            <a:avLst/>
          </a:prstGeom>
        </p:spPr>
        <p:txBody>
          <a:bodyPr wrap="square">
            <a:spAutoFit/>
          </a:bodyPr>
          <a:lstStyle/>
          <a:p>
            <a:pPr defTabSz="914367"/>
            <a:r>
              <a:rPr lang="en-US" sz="1078" dirty="0">
                <a:solidFill>
                  <a:srgbClr val="BCBDBC">
                    <a:lumMod val="50000"/>
                  </a:srgbClr>
                </a:solidFill>
                <a:latin typeface="Segoe UI Light" pitchFamily="34" charset="0"/>
              </a:rPr>
              <a:t>Quick and Comprehensive</a:t>
            </a:r>
          </a:p>
        </p:txBody>
      </p:sp>
      <p:sp>
        <p:nvSpPr>
          <p:cNvPr id="86" name="Rectangle 50"/>
          <p:cNvSpPr/>
          <p:nvPr/>
        </p:nvSpPr>
        <p:spPr>
          <a:xfrm>
            <a:off x="9382891" y="5268673"/>
            <a:ext cx="1821127" cy="371907"/>
          </a:xfrm>
          <a:prstGeom prst="rect">
            <a:avLst/>
          </a:prstGeom>
          <a:solidFill>
            <a:schemeClr val="bg1">
              <a:lumMod val="25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r>
              <a:rPr lang="en-US" sz="1167" dirty="0">
                <a:solidFill>
                  <a:prstClr val="white"/>
                </a:solidFill>
                <a:latin typeface="Segoe UI Light" pitchFamily="34" charset="0"/>
              </a:rPr>
              <a:t>AMAP Managed Services</a:t>
            </a:r>
          </a:p>
        </p:txBody>
      </p:sp>
      <p:sp>
        <p:nvSpPr>
          <p:cNvPr id="38" name="Content Placeholder 2"/>
          <p:cNvSpPr txBox="1">
            <a:spLocks/>
          </p:cNvSpPr>
          <p:nvPr/>
        </p:nvSpPr>
        <p:spPr>
          <a:xfrm rot="10800000">
            <a:off x="3449021" y="1938174"/>
            <a:ext cx="2638347" cy="896425"/>
          </a:xfrm>
          <a:custGeom>
            <a:avLst/>
            <a:gdLst>
              <a:gd name="connsiteX0" fmla="*/ 0 w 5476715"/>
              <a:gd name="connsiteY0" fmla="*/ 0 h 1008000"/>
              <a:gd name="connsiteX1" fmla="*/ 4972715 w 5476715"/>
              <a:gd name="connsiteY1" fmla="*/ 0 h 1008000"/>
              <a:gd name="connsiteX2" fmla="*/ 5476715 w 5476715"/>
              <a:gd name="connsiteY2" fmla="*/ 504000 h 1008000"/>
              <a:gd name="connsiteX3" fmla="*/ 4972715 w 5476715"/>
              <a:gd name="connsiteY3" fmla="*/ 1008000 h 1008000"/>
              <a:gd name="connsiteX4" fmla="*/ 0 w 5476715"/>
              <a:gd name="connsiteY4" fmla="*/ 1008000 h 1008000"/>
              <a:gd name="connsiteX5" fmla="*/ 0 w 5476715"/>
              <a:gd name="connsiteY5" fmla="*/ 0 h 1008000"/>
              <a:gd name="connsiteX0" fmla="*/ 0 w 4972715"/>
              <a:gd name="connsiteY0" fmla="*/ 0 h 1008000"/>
              <a:gd name="connsiteX1" fmla="*/ 4972715 w 4972715"/>
              <a:gd name="connsiteY1" fmla="*/ 0 h 1008000"/>
              <a:gd name="connsiteX2" fmla="*/ 4501355 w 4972715"/>
              <a:gd name="connsiteY2" fmla="*/ 504000 h 1008000"/>
              <a:gd name="connsiteX3" fmla="*/ 4972715 w 4972715"/>
              <a:gd name="connsiteY3" fmla="*/ 1008000 h 1008000"/>
              <a:gd name="connsiteX4" fmla="*/ 0 w 4972715"/>
              <a:gd name="connsiteY4" fmla="*/ 1008000 h 1008000"/>
              <a:gd name="connsiteX5" fmla="*/ 0 w 4972715"/>
              <a:gd name="connsiteY5" fmla="*/ 0 h 1008000"/>
              <a:gd name="connsiteX0" fmla="*/ 0 w 4972715"/>
              <a:gd name="connsiteY0" fmla="*/ 0 h 1008000"/>
              <a:gd name="connsiteX1" fmla="*/ 4972715 w 4972715"/>
              <a:gd name="connsiteY1" fmla="*/ 0 h 1008000"/>
              <a:gd name="connsiteX2" fmla="*/ 4928075 w 4972715"/>
              <a:gd name="connsiteY2" fmla="*/ 580200 h 1008000"/>
              <a:gd name="connsiteX3" fmla="*/ 4972715 w 4972715"/>
              <a:gd name="connsiteY3" fmla="*/ 1008000 h 1008000"/>
              <a:gd name="connsiteX4" fmla="*/ 0 w 4972715"/>
              <a:gd name="connsiteY4" fmla="*/ 1008000 h 1008000"/>
              <a:gd name="connsiteX5" fmla="*/ 0 w 4972715"/>
              <a:gd name="connsiteY5" fmla="*/ 0 h 1008000"/>
              <a:gd name="connsiteX0" fmla="*/ 0 w 4989035"/>
              <a:gd name="connsiteY0" fmla="*/ 0 h 1008000"/>
              <a:gd name="connsiteX1" fmla="*/ 4972715 w 4989035"/>
              <a:gd name="connsiteY1" fmla="*/ 0 h 1008000"/>
              <a:gd name="connsiteX2" fmla="*/ 4989035 w 4989035"/>
              <a:gd name="connsiteY2" fmla="*/ 488760 h 1008000"/>
              <a:gd name="connsiteX3" fmla="*/ 4972715 w 4989035"/>
              <a:gd name="connsiteY3" fmla="*/ 1008000 h 1008000"/>
              <a:gd name="connsiteX4" fmla="*/ 0 w 4989035"/>
              <a:gd name="connsiteY4" fmla="*/ 1008000 h 1008000"/>
              <a:gd name="connsiteX5" fmla="*/ 0 w 4989035"/>
              <a:gd name="connsiteY5" fmla="*/ 0 h 1008000"/>
              <a:gd name="connsiteX0" fmla="*/ 0 w 4989035"/>
              <a:gd name="connsiteY0" fmla="*/ 0 h 1008000"/>
              <a:gd name="connsiteX1" fmla="*/ 4972715 w 4989035"/>
              <a:gd name="connsiteY1" fmla="*/ 0 h 1008000"/>
              <a:gd name="connsiteX2" fmla="*/ 4989035 w 4989035"/>
              <a:gd name="connsiteY2" fmla="*/ 488760 h 1008000"/>
              <a:gd name="connsiteX3" fmla="*/ 4972715 w 4989035"/>
              <a:gd name="connsiteY3" fmla="*/ 1008000 h 1008000"/>
              <a:gd name="connsiteX4" fmla="*/ 0 w 4989035"/>
              <a:gd name="connsiteY4" fmla="*/ 1008000 h 1008000"/>
              <a:gd name="connsiteX5" fmla="*/ 0 w 4989035"/>
              <a:gd name="connsiteY5" fmla="*/ 0 h 1008000"/>
              <a:gd name="connsiteX0" fmla="*/ 0 w 4972715"/>
              <a:gd name="connsiteY0" fmla="*/ 0 h 1008000"/>
              <a:gd name="connsiteX1" fmla="*/ 4972715 w 4972715"/>
              <a:gd name="connsiteY1" fmla="*/ 0 h 1008000"/>
              <a:gd name="connsiteX2" fmla="*/ 4425155 w 4972715"/>
              <a:gd name="connsiteY2" fmla="*/ 519240 h 1008000"/>
              <a:gd name="connsiteX3" fmla="*/ 4972715 w 4972715"/>
              <a:gd name="connsiteY3" fmla="*/ 1008000 h 1008000"/>
              <a:gd name="connsiteX4" fmla="*/ 0 w 4972715"/>
              <a:gd name="connsiteY4" fmla="*/ 1008000 h 1008000"/>
              <a:gd name="connsiteX5" fmla="*/ 0 w 4972715"/>
              <a:gd name="connsiteY5" fmla="*/ 0 h 100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72715" h="1008000">
                <a:moveTo>
                  <a:pt x="0" y="0"/>
                </a:moveTo>
                <a:lnTo>
                  <a:pt x="4972715" y="0"/>
                </a:lnTo>
                <a:lnTo>
                  <a:pt x="4425155" y="519240"/>
                </a:lnTo>
                <a:lnTo>
                  <a:pt x="4972715" y="1008000"/>
                </a:lnTo>
                <a:lnTo>
                  <a:pt x="0" y="1008000"/>
                </a:lnTo>
                <a:lnTo>
                  <a:pt x="0" y="0"/>
                </a:lnTo>
                <a:close/>
              </a:path>
            </a:pathLst>
          </a:custGeom>
          <a:solidFill>
            <a:schemeClr val="accent3"/>
          </a:solidFill>
          <a:ln w="12700">
            <a:solidFill>
              <a:schemeClr val="accent3"/>
            </a:solidFill>
            <a:prstDash val="sysDot"/>
          </a:ln>
        </p:spPr>
        <p:txBody>
          <a:bodyPr vert="horz" lIns="70585" tIns="70585" rIns="70585" bIns="70585" rtlCol="0" anchor="ctr">
            <a:noAutofit/>
          </a:bodyPr>
          <a:lstStyle>
            <a:lvl1pPr marL="0" indent="0" algn="l" defTabSz="171450" rtl="0" eaLnBrk="1" latinLnBrk="0" hangingPunct="1">
              <a:lnSpc>
                <a:spcPts val="2000"/>
              </a:lnSpc>
              <a:spcBef>
                <a:spcPts val="1500"/>
              </a:spcBef>
              <a:spcAft>
                <a:spcPts val="0"/>
              </a:spcAft>
              <a:buFontTx/>
              <a:buNone/>
              <a:defRPr sz="1600" b="1" kern="1200">
                <a:solidFill>
                  <a:schemeClr val="accent2"/>
                </a:solidFill>
                <a:latin typeface="Arial"/>
                <a:ea typeface="+mn-ea"/>
                <a:cs typeface="Arial"/>
              </a:defRPr>
            </a:lvl1pPr>
            <a:lvl2pPr marL="0" indent="0" algn="l" defTabSz="171450" rtl="0" eaLnBrk="1" latinLnBrk="0" hangingPunct="1">
              <a:lnSpc>
                <a:spcPts val="2000"/>
              </a:lnSpc>
              <a:spcBef>
                <a:spcPts val="500"/>
              </a:spcBef>
              <a:spcAft>
                <a:spcPts val="0"/>
              </a:spcAft>
              <a:buFontTx/>
              <a:buNone/>
              <a:defRPr sz="1600" kern="1200">
                <a:solidFill>
                  <a:schemeClr val="accent2"/>
                </a:solidFill>
                <a:latin typeface="Arial"/>
                <a:ea typeface="+mn-ea"/>
                <a:cs typeface="Arial"/>
              </a:defRPr>
            </a:lvl2pPr>
            <a:lvl3pPr marL="228600" indent="-228600" algn="l" defTabSz="171450" rtl="0" eaLnBrk="1" latinLnBrk="0" hangingPunct="1">
              <a:lnSpc>
                <a:spcPts val="2000"/>
              </a:lnSpc>
              <a:spcBef>
                <a:spcPts val="500"/>
              </a:spcBef>
              <a:spcAft>
                <a:spcPts val="0"/>
              </a:spcAft>
              <a:buFont typeface="Arial"/>
              <a:buChar char="•"/>
              <a:defRPr sz="1600" kern="1200">
                <a:solidFill>
                  <a:schemeClr val="accent2"/>
                </a:solidFill>
                <a:latin typeface="Arial"/>
                <a:ea typeface="+mn-ea"/>
                <a:cs typeface="Arial"/>
              </a:defRPr>
            </a:lvl3pPr>
            <a:lvl4pPr marL="457200" indent="-228600" algn="l" defTabSz="171450" rtl="0" eaLnBrk="1" latinLnBrk="0" hangingPunct="1">
              <a:lnSpc>
                <a:spcPts val="1600"/>
              </a:lnSpc>
              <a:spcBef>
                <a:spcPts val="500"/>
              </a:spcBef>
              <a:buFont typeface="Arial"/>
              <a:buChar char="–"/>
              <a:defRPr sz="1200" kern="1200">
                <a:solidFill>
                  <a:schemeClr val="accent2"/>
                </a:solidFill>
                <a:latin typeface="Arial"/>
                <a:ea typeface="+mn-ea"/>
                <a:cs typeface="Arial"/>
              </a:defRPr>
            </a:lvl4pPr>
            <a:lvl5pPr marL="685800" indent="-228600" algn="l" defTabSz="171450" rtl="0" eaLnBrk="1" latinLnBrk="0" hangingPunct="1">
              <a:lnSpc>
                <a:spcPts val="1600"/>
              </a:lnSpc>
              <a:spcBef>
                <a:spcPts val="500"/>
              </a:spcBef>
              <a:buFont typeface="Arial"/>
              <a:buChar char="•"/>
              <a:defRPr sz="1200" kern="1200">
                <a:solidFill>
                  <a:schemeClr val="accent2"/>
                </a:solidFill>
                <a:latin typeface="Arial"/>
                <a:ea typeface="+mn-ea"/>
                <a:cs typeface="Arial"/>
              </a:defRPr>
            </a:lvl5pPr>
            <a:lvl6pPr marL="942975" indent="-85725" algn="l" defTabSz="171450" rtl="0" eaLnBrk="1" latinLnBrk="0" hangingPunct="1">
              <a:spcBef>
                <a:spcPct val="20000"/>
              </a:spcBef>
              <a:buFont typeface="Arial"/>
              <a:buChar char="•"/>
              <a:defRPr sz="800" kern="1200">
                <a:solidFill>
                  <a:schemeClr val="tx1"/>
                </a:solidFill>
                <a:latin typeface="+mn-lt"/>
                <a:ea typeface="+mn-ea"/>
                <a:cs typeface="+mn-cs"/>
              </a:defRPr>
            </a:lvl6pPr>
            <a:lvl7pPr marL="1114425" indent="-85725" algn="l" defTabSz="171450" rtl="0" eaLnBrk="1" latinLnBrk="0" hangingPunct="1">
              <a:spcBef>
                <a:spcPct val="20000"/>
              </a:spcBef>
              <a:buFont typeface="Arial"/>
              <a:buChar char="•"/>
              <a:defRPr sz="800" kern="1200">
                <a:solidFill>
                  <a:schemeClr val="tx1"/>
                </a:solidFill>
                <a:latin typeface="+mn-lt"/>
                <a:ea typeface="+mn-ea"/>
                <a:cs typeface="+mn-cs"/>
              </a:defRPr>
            </a:lvl7pPr>
            <a:lvl8pPr marL="1285875" indent="-85725" algn="l" defTabSz="171450" rtl="0" eaLnBrk="1" latinLnBrk="0" hangingPunct="1">
              <a:spcBef>
                <a:spcPct val="20000"/>
              </a:spcBef>
              <a:buFont typeface="Arial"/>
              <a:buChar char="•"/>
              <a:defRPr sz="800" kern="1200">
                <a:solidFill>
                  <a:schemeClr val="tx1"/>
                </a:solidFill>
                <a:latin typeface="+mn-lt"/>
                <a:ea typeface="+mn-ea"/>
                <a:cs typeface="+mn-cs"/>
              </a:defRPr>
            </a:lvl8pPr>
            <a:lvl9pPr marL="1457325" indent="-85725" algn="l" defTabSz="171450" rtl="0" eaLnBrk="1" latinLnBrk="0" hangingPunct="1">
              <a:spcBef>
                <a:spcPct val="20000"/>
              </a:spcBef>
              <a:buFont typeface="Arial"/>
              <a:buChar char="•"/>
              <a:defRPr sz="800" kern="1200">
                <a:solidFill>
                  <a:schemeClr val="tx1"/>
                </a:solidFill>
                <a:latin typeface="+mn-lt"/>
                <a:ea typeface="+mn-ea"/>
                <a:cs typeface="+mn-cs"/>
              </a:defRPr>
            </a:lvl9pPr>
          </a:lstStyle>
          <a:p>
            <a:pPr algn="ctr">
              <a:lnSpc>
                <a:spcPct val="110000"/>
              </a:lnSpc>
              <a:spcBef>
                <a:spcPts val="196"/>
              </a:spcBef>
              <a:defRPr/>
            </a:pPr>
            <a:endParaRPr lang="en-US" sz="2745" b="0" dirty="0">
              <a:solidFill>
                <a:prstClr val="white"/>
              </a:solidFill>
              <a:latin typeface="Segoe UI Light"/>
              <a:sym typeface="Helvetica Neue Light"/>
            </a:endParaRPr>
          </a:p>
        </p:txBody>
      </p:sp>
      <p:sp>
        <p:nvSpPr>
          <p:cNvPr id="53" name="Content Placeholder 2"/>
          <p:cNvSpPr txBox="1">
            <a:spLocks/>
          </p:cNvSpPr>
          <p:nvPr/>
        </p:nvSpPr>
        <p:spPr>
          <a:xfrm>
            <a:off x="312272" y="1924370"/>
            <a:ext cx="2638346" cy="896425"/>
          </a:xfrm>
          <a:prstGeom prst="homePlate">
            <a:avLst/>
          </a:prstGeom>
          <a:solidFill>
            <a:schemeClr val="bg1"/>
          </a:solidFill>
          <a:ln w="12700">
            <a:solidFill>
              <a:schemeClr val="accent3"/>
            </a:solidFill>
            <a:prstDash val="sysDot"/>
          </a:ln>
        </p:spPr>
        <p:txBody>
          <a:bodyPr vert="horz" lIns="70585" tIns="70585" rIns="70585" bIns="70585" rtlCol="0" anchor="ctr">
            <a:noAutofit/>
          </a:bodyPr>
          <a:lstStyle>
            <a:lvl1pPr marL="0" indent="0" algn="l" defTabSz="171450" rtl="0" eaLnBrk="1" latinLnBrk="0" hangingPunct="1">
              <a:lnSpc>
                <a:spcPts val="2000"/>
              </a:lnSpc>
              <a:spcBef>
                <a:spcPts val="1500"/>
              </a:spcBef>
              <a:spcAft>
                <a:spcPts val="0"/>
              </a:spcAft>
              <a:buFontTx/>
              <a:buNone/>
              <a:defRPr sz="1600" b="1" kern="1200">
                <a:solidFill>
                  <a:schemeClr val="accent2"/>
                </a:solidFill>
                <a:latin typeface="Arial"/>
                <a:ea typeface="+mn-ea"/>
                <a:cs typeface="Arial"/>
              </a:defRPr>
            </a:lvl1pPr>
            <a:lvl2pPr marL="0" indent="0" algn="l" defTabSz="171450" rtl="0" eaLnBrk="1" latinLnBrk="0" hangingPunct="1">
              <a:lnSpc>
                <a:spcPts val="2000"/>
              </a:lnSpc>
              <a:spcBef>
                <a:spcPts val="500"/>
              </a:spcBef>
              <a:spcAft>
                <a:spcPts val="0"/>
              </a:spcAft>
              <a:buFontTx/>
              <a:buNone/>
              <a:defRPr sz="1600" kern="1200">
                <a:solidFill>
                  <a:schemeClr val="accent2"/>
                </a:solidFill>
                <a:latin typeface="Arial"/>
                <a:ea typeface="+mn-ea"/>
                <a:cs typeface="Arial"/>
              </a:defRPr>
            </a:lvl2pPr>
            <a:lvl3pPr marL="228600" indent="-228600" algn="l" defTabSz="171450" rtl="0" eaLnBrk="1" latinLnBrk="0" hangingPunct="1">
              <a:lnSpc>
                <a:spcPts val="2000"/>
              </a:lnSpc>
              <a:spcBef>
                <a:spcPts val="500"/>
              </a:spcBef>
              <a:spcAft>
                <a:spcPts val="0"/>
              </a:spcAft>
              <a:buFont typeface="Arial"/>
              <a:buChar char="•"/>
              <a:defRPr sz="1600" kern="1200">
                <a:solidFill>
                  <a:schemeClr val="accent2"/>
                </a:solidFill>
                <a:latin typeface="Arial"/>
                <a:ea typeface="+mn-ea"/>
                <a:cs typeface="Arial"/>
              </a:defRPr>
            </a:lvl3pPr>
            <a:lvl4pPr marL="457200" indent="-228600" algn="l" defTabSz="171450" rtl="0" eaLnBrk="1" latinLnBrk="0" hangingPunct="1">
              <a:lnSpc>
                <a:spcPts val="1600"/>
              </a:lnSpc>
              <a:spcBef>
                <a:spcPts val="500"/>
              </a:spcBef>
              <a:buFont typeface="Arial"/>
              <a:buChar char="–"/>
              <a:defRPr sz="1200" kern="1200">
                <a:solidFill>
                  <a:schemeClr val="accent2"/>
                </a:solidFill>
                <a:latin typeface="Arial"/>
                <a:ea typeface="+mn-ea"/>
                <a:cs typeface="Arial"/>
              </a:defRPr>
            </a:lvl4pPr>
            <a:lvl5pPr marL="685800" indent="-228600" algn="l" defTabSz="171450" rtl="0" eaLnBrk="1" latinLnBrk="0" hangingPunct="1">
              <a:lnSpc>
                <a:spcPts val="1600"/>
              </a:lnSpc>
              <a:spcBef>
                <a:spcPts val="500"/>
              </a:spcBef>
              <a:buFont typeface="Arial"/>
              <a:buChar char="•"/>
              <a:defRPr sz="1200" kern="1200">
                <a:solidFill>
                  <a:schemeClr val="accent2"/>
                </a:solidFill>
                <a:latin typeface="Arial"/>
                <a:ea typeface="+mn-ea"/>
                <a:cs typeface="Arial"/>
              </a:defRPr>
            </a:lvl5pPr>
            <a:lvl6pPr marL="942975" indent="-85725" algn="l" defTabSz="171450" rtl="0" eaLnBrk="1" latinLnBrk="0" hangingPunct="1">
              <a:spcBef>
                <a:spcPct val="20000"/>
              </a:spcBef>
              <a:buFont typeface="Arial"/>
              <a:buChar char="•"/>
              <a:defRPr sz="800" kern="1200">
                <a:solidFill>
                  <a:schemeClr val="tx1"/>
                </a:solidFill>
                <a:latin typeface="+mn-lt"/>
                <a:ea typeface="+mn-ea"/>
                <a:cs typeface="+mn-cs"/>
              </a:defRPr>
            </a:lvl6pPr>
            <a:lvl7pPr marL="1114425" indent="-85725" algn="l" defTabSz="171450" rtl="0" eaLnBrk="1" latinLnBrk="0" hangingPunct="1">
              <a:spcBef>
                <a:spcPct val="20000"/>
              </a:spcBef>
              <a:buFont typeface="Arial"/>
              <a:buChar char="•"/>
              <a:defRPr sz="800" kern="1200">
                <a:solidFill>
                  <a:schemeClr val="tx1"/>
                </a:solidFill>
                <a:latin typeface="+mn-lt"/>
                <a:ea typeface="+mn-ea"/>
                <a:cs typeface="+mn-cs"/>
              </a:defRPr>
            </a:lvl7pPr>
            <a:lvl8pPr marL="1285875" indent="-85725" algn="l" defTabSz="171450" rtl="0" eaLnBrk="1" latinLnBrk="0" hangingPunct="1">
              <a:spcBef>
                <a:spcPct val="20000"/>
              </a:spcBef>
              <a:buFont typeface="Arial"/>
              <a:buChar char="•"/>
              <a:defRPr sz="800" kern="1200">
                <a:solidFill>
                  <a:schemeClr val="tx1"/>
                </a:solidFill>
                <a:latin typeface="+mn-lt"/>
                <a:ea typeface="+mn-ea"/>
                <a:cs typeface="+mn-cs"/>
              </a:defRPr>
            </a:lvl8pPr>
            <a:lvl9pPr marL="1457325" indent="-85725" algn="l" defTabSz="171450" rtl="0" eaLnBrk="1" latinLnBrk="0" hangingPunct="1">
              <a:spcBef>
                <a:spcPct val="20000"/>
              </a:spcBef>
              <a:buFont typeface="Arial"/>
              <a:buChar char="•"/>
              <a:defRPr sz="800" kern="1200">
                <a:solidFill>
                  <a:schemeClr val="tx1"/>
                </a:solidFill>
                <a:latin typeface="+mn-lt"/>
                <a:ea typeface="+mn-ea"/>
                <a:cs typeface="+mn-cs"/>
              </a:defRPr>
            </a:lvl9pPr>
          </a:lstStyle>
          <a:p>
            <a:pPr algn="ctr">
              <a:lnSpc>
                <a:spcPct val="110000"/>
              </a:lnSpc>
              <a:spcBef>
                <a:spcPts val="196"/>
              </a:spcBef>
              <a:defRPr/>
            </a:pPr>
            <a:endParaRPr lang="en-US" sz="2745" b="0" dirty="0">
              <a:solidFill>
                <a:prstClr val="black"/>
              </a:solidFill>
              <a:latin typeface="Segoe UI Light"/>
              <a:sym typeface="Helvetica Neue Light"/>
            </a:endParaRPr>
          </a:p>
        </p:txBody>
      </p:sp>
      <p:sp>
        <p:nvSpPr>
          <p:cNvPr id="2" name="TextBox 1"/>
          <p:cNvSpPr txBox="1"/>
          <p:nvPr/>
        </p:nvSpPr>
        <p:spPr>
          <a:xfrm>
            <a:off x="269209" y="1985122"/>
            <a:ext cx="2742250" cy="814661"/>
          </a:xfrm>
          <a:prstGeom prst="rect">
            <a:avLst/>
          </a:prstGeom>
          <a:noFill/>
        </p:spPr>
        <p:txBody>
          <a:bodyPr wrap="square" rtlCol="0">
            <a:spAutoFit/>
          </a:bodyPr>
          <a:lstStyle/>
          <a:p>
            <a:pPr defTabSz="914367"/>
            <a:r>
              <a:rPr lang="en-US" sz="1568" dirty="0">
                <a:solidFill>
                  <a:prstClr val="black"/>
                </a:solidFill>
              </a:rPr>
              <a:t>Combine real-time and advanced analytics with existing systems and data</a:t>
            </a:r>
          </a:p>
        </p:txBody>
      </p:sp>
      <p:sp>
        <p:nvSpPr>
          <p:cNvPr id="57" name="Content Placeholder 2"/>
          <p:cNvSpPr txBox="1">
            <a:spLocks/>
          </p:cNvSpPr>
          <p:nvPr/>
        </p:nvSpPr>
        <p:spPr>
          <a:xfrm rot="10800000">
            <a:off x="3449021" y="3994438"/>
            <a:ext cx="2638347" cy="905532"/>
          </a:xfrm>
          <a:custGeom>
            <a:avLst/>
            <a:gdLst>
              <a:gd name="connsiteX0" fmla="*/ 0 w 5476715"/>
              <a:gd name="connsiteY0" fmla="*/ 0 h 1008000"/>
              <a:gd name="connsiteX1" fmla="*/ 4972715 w 5476715"/>
              <a:gd name="connsiteY1" fmla="*/ 0 h 1008000"/>
              <a:gd name="connsiteX2" fmla="*/ 5476715 w 5476715"/>
              <a:gd name="connsiteY2" fmla="*/ 504000 h 1008000"/>
              <a:gd name="connsiteX3" fmla="*/ 4972715 w 5476715"/>
              <a:gd name="connsiteY3" fmla="*/ 1008000 h 1008000"/>
              <a:gd name="connsiteX4" fmla="*/ 0 w 5476715"/>
              <a:gd name="connsiteY4" fmla="*/ 1008000 h 1008000"/>
              <a:gd name="connsiteX5" fmla="*/ 0 w 5476715"/>
              <a:gd name="connsiteY5" fmla="*/ 0 h 1008000"/>
              <a:gd name="connsiteX0" fmla="*/ 0 w 4972715"/>
              <a:gd name="connsiteY0" fmla="*/ 0 h 1008000"/>
              <a:gd name="connsiteX1" fmla="*/ 4972715 w 4972715"/>
              <a:gd name="connsiteY1" fmla="*/ 0 h 1008000"/>
              <a:gd name="connsiteX2" fmla="*/ 4501355 w 4972715"/>
              <a:gd name="connsiteY2" fmla="*/ 504000 h 1008000"/>
              <a:gd name="connsiteX3" fmla="*/ 4972715 w 4972715"/>
              <a:gd name="connsiteY3" fmla="*/ 1008000 h 1008000"/>
              <a:gd name="connsiteX4" fmla="*/ 0 w 4972715"/>
              <a:gd name="connsiteY4" fmla="*/ 1008000 h 1008000"/>
              <a:gd name="connsiteX5" fmla="*/ 0 w 4972715"/>
              <a:gd name="connsiteY5" fmla="*/ 0 h 1008000"/>
              <a:gd name="connsiteX0" fmla="*/ 0 w 4972715"/>
              <a:gd name="connsiteY0" fmla="*/ 0 h 1008000"/>
              <a:gd name="connsiteX1" fmla="*/ 4972715 w 4972715"/>
              <a:gd name="connsiteY1" fmla="*/ 0 h 1008000"/>
              <a:gd name="connsiteX2" fmla="*/ 4928075 w 4972715"/>
              <a:gd name="connsiteY2" fmla="*/ 580200 h 1008000"/>
              <a:gd name="connsiteX3" fmla="*/ 4972715 w 4972715"/>
              <a:gd name="connsiteY3" fmla="*/ 1008000 h 1008000"/>
              <a:gd name="connsiteX4" fmla="*/ 0 w 4972715"/>
              <a:gd name="connsiteY4" fmla="*/ 1008000 h 1008000"/>
              <a:gd name="connsiteX5" fmla="*/ 0 w 4972715"/>
              <a:gd name="connsiteY5" fmla="*/ 0 h 1008000"/>
              <a:gd name="connsiteX0" fmla="*/ 0 w 4989035"/>
              <a:gd name="connsiteY0" fmla="*/ 0 h 1008000"/>
              <a:gd name="connsiteX1" fmla="*/ 4972715 w 4989035"/>
              <a:gd name="connsiteY1" fmla="*/ 0 h 1008000"/>
              <a:gd name="connsiteX2" fmla="*/ 4989035 w 4989035"/>
              <a:gd name="connsiteY2" fmla="*/ 488760 h 1008000"/>
              <a:gd name="connsiteX3" fmla="*/ 4972715 w 4989035"/>
              <a:gd name="connsiteY3" fmla="*/ 1008000 h 1008000"/>
              <a:gd name="connsiteX4" fmla="*/ 0 w 4989035"/>
              <a:gd name="connsiteY4" fmla="*/ 1008000 h 1008000"/>
              <a:gd name="connsiteX5" fmla="*/ 0 w 4989035"/>
              <a:gd name="connsiteY5" fmla="*/ 0 h 1008000"/>
              <a:gd name="connsiteX0" fmla="*/ 0 w 4989035"/>
              <a:gd name="connsiteY0" fmla="*/ 0 h 1008000"/>
              <a:gd name="connsiteX1" fmla="*/ 4972715 w 4989035"/>
              <a:gd name="connsiteY1" fmla="*/ 0 h 1008000"/>
              <a:gd name="connsiteX2" fmla="*/ 4989035 w 4989035"/>
              <a:gd name="connsiteY2" fmla="*/ 488760 h 1008000"/>
              <a:gd name="connsiteX3" fmla="*/ 4972715 w 4989035"/>
              <a:gd name="connsiteY3" fmla="*/ 1008000 h 1008000"/>
              <a:gd name="connsiteX4" fmla="*/ 0 w 4989035"/>
              <a:gd name="connsiteY4" fmla="*/ 1008000 h 1008000"/>
              <a:gd name="connsiteX5" fmla="*/ 0 w 4989035"/>
              <a:gd name="connsiteY5" fmla="*/ 0 h 1008000"/>
              <a:gd name="connsiteX0" fmla="*/ 0 w 4972715"/>
              <a:gd name="connsiteY0" fmla="*/ 0 h 1008000"/>
              <a:gd name="connsiteX1" fmla="*/ 4972715 w 4972715"/>
              <a:gd name="connsiteY1" fmla="*/ 0 h 1008000"/>
              <a:gd name="connsiteX2" fmla="*/ 4425155 w 4972715"/>
              <a:gd name="connsiteY2" fmla="*/ 519240 h 1008000"/>
              <a:gd name="connsiteX3" fmla="*/ 4972715 w 4972715"/>
              <a:gd name="connsiteY3" fmla="*/ 1008000 h 1008000"/>
              <a:gd name="connsiteX4" fmla="*/ 0 w 4972715"/>
              <a:gd name="connsiteY4" fmla="*/ 1008000 h 1008000"/>
              <a:gd name="connsiteX5" fmla="*/ 0 w 4972715"/>
              <a:gd name="connsiteY5" fmla="*/ 0 h 100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72715" h="1008000">
                <a:moveTo>
                  <a:pt x="0" y="0"/>
                </a:moveTo>
                <a:lnTo>
                  <a:pt x="4972715" y="0"/>
                </a:lnTo>
                <a:lnTo>
                  <a:pt x="4425155" y="519240"/>
                </a:lnTo>
                <a:lnTo>
                  <a:pt x="4972715" y="1008000"/>
                </a:lnTo>
                <a:lnTo>
                  <a:pt x="0" y="1008000"/>
                </a:lnTo>
                <a:lnTo>
                  <a:pt x="0" y="0"/>
                </a:lnTo>
                <a:close/>
              </a:path>
            </a:pathLst>
          </a:custGeom>
          <a:solidFill>
            <a:schemeClr val="accent3"/>
          </a:solidFill>
          <a:ln w="12700">
            <a:solidFill>
              <a:schemeClr val="accent3"/>
            </a:solidFill>
            <a:prstDash val="sysDot"/>
          </a:ln>
        </p:spPr>
        <p:txBody>
          <a:bodyPr vert="horz" lIns="70585" tIns="70585" rIns="70585" bIns="70585" rtlCol="0" anchor="ctr">
            <a:noAutofit/>
          </a:bodyPr>
          <a:lstStyle>
            <a:lvl1pPr marL="0" indent="0" algn="l" defTabSz="171450" rtl="0" eaLnBrk="1" latinLnBrk="0" hangingPunct="1">
              <a:lnSpc>
                <a:spcPts val="2000"/>
              </a:lnSpc>
              <a:spcBef>
                <a:spcPts val="1500"/>
              </a:spcBef>
              <a:spcAft>
                <a:spcPts val="0"/>
              </a:spcAft>
              <a:buFontTx/>
              <a:buNone/>
              <a:defRPr sz="1600" b="1" kern="1200">
                <a:solidFill>
                  <a:schemeClr val="accent2"/>
                </a:solidFill>
                <a:latin typeface="Arial"/>
                <a:ea typeface="+mn-ea"/>
                <a:cs typeface="Arial"/>
              </a:defRPr>
            </a:lvl1pPr>
            <a:lvl2pPr marL="0" indent="0" algn="l" defTabSz="171450" rtl="0" eaLnBrk="1" latinLnBrk="0" hangingPunct="1">
              <a:lnSpc>
                <a:spcPts val="2000"/>
              </a:lnSpc>
              <a:spcBef>
                <a:spcPts val="500"/>
              </a:spcBef>
              <a:spcAft>
                <a:spcPts val="0"/>
              </a:spcAft>
              <a:buFontTx/>
              <a:buNone/>
              <a:defRPr sz="1600" kern="1200">
                <a:solidFill>
                  <a:schemeClr val="accent2"/>
                </a:solidFill>
                <a:latin typeface="Arial"/>
                <a:ea typeface="+mn-ea"/>
                <a:cs typeface="Arial"/>
              </a:defRPr>
            </a:lvl2pPr>
            <a:lvl3pPr marL="228600" indent="-228600" algn="l" defTabSz="171450" rtl="0" eaLnBrk="1" latinLnBrk="0" hangingPunct="1">
              <a:lnSpc>
                <a:spcPts val="2000"/>
              </a:lnSpc>
              <a:spcBef>
                <a:spcPts val="500"/>
              </a:spcBef>
              <a:spcAft>
                <a:spcPts val="0"/>
              </a:spcAft>
              <a:buFont typeface="Arial"/>
              <a:buChar char="•"/>
              <a:defRPr sz="1600" kern="1200">
                <a:solidFill>
                  <a:schemeClr val="accent2"/>
                </a:solidFill>
                <a:latin typeface="Arial"/>
                <a:ea typeface="+mn-ea"/>
                <a:cs typeface="Arial"/>
              </a:defRPr>
            </a:lvl3pPr>
            <a:lvl4pPr marL="457200" indent="-228600" algn="l" defTabSz="171450" rtl="0" eaLnBrk="1" latinLnBrk="0" hangingPunct="1">
              <a:lnSpc>
                <a:spcPts val="1600"/>
              </a:lnSpc>
              <a:spcBef>
                <a:spcPts val="500"/>
              </a:spcBef>
              <a:buFont typeface="Arial"/>
              <a:buChar char="–"/>
              <a:defRPr sz="1200" kern="1200">
                <a:solidFill>
                  <a:schemeClr val="accent2"/>
                </a:solidFill>
                <a:latin typeface="Arial"/>
                <a:ea typeface="+mn-ea"/>
                <a:cs typeface="Arial"/>
              </a:defRPr>
            </a:lvl4pPr>
            <a:lvl5pPr marL="685800" indent="-228600" algn="l" defTabSz="171450" rtl="0" eaLnBrk="1" latinLnBrk="0" hangingPunct="1">
              <a:lnSpc>
                <a:spcPts val="1600"/>
              </a:lnSpc>
              <a:spcBef>
                <a:spcPts val="500"/>
              </a:spcBef>
              <a:buFont typeface="Arial"/>
              <a:buChar char="•"/>
              <a:defRPr sz="1200" kern="1200">
                <a:solidFill>
                  <a:schemeClr val="accent2"/>
                </a:solidFill>
                <a:latin typeface="Arial"/>
                <a:ea typeface="+mn-ea"/>
                <a:cs typeface="Arial"/>
              </a:defRPr>
            </a:lvl5pPr>
            <a:lvl6pPr marL="942975" indent="-85725" algn="l" defTabSz="171450" rtl="0" eaLnBrk="1" latinLnBrk="0" hangingPunct="1">
              <a:spcBef>
                <a:spcPct val="20000"/>
              </a:spcBef>
              <a:buFont typeface="Arial"/>
              <a:buChar char="•"/>
              <a:defRPr sz="800" kern="1200">
                <a:solidFill>
                  <a:schemeClr val="tx1"/>
                </a:solidFill>
                <a:latin typeface="+mn-lt"/>
                <a:ea typeface="+mn-ea"/>
                <a:cs typeface="+mn-cs"/>
              </a:defRPr>
            </a:lvl6pPr>
            <a:lvl7pPr marL="1114425" indent="-85725" algn="l" defTabSz="171450" rtl="0" eaLnBrk="1" latinLnBrk="0" hangingPunct="1">
              <a:spcBef>
                <a:spcPct val="20000"/>
              </a:spcBef>
              <a:buFont typeface="Arial"/>
              <a:buChar char="•"/>
              <a:defRPr sz="800" kern="1200">
                <a:solidFill>
                  <a:schemeClr val="tx1"/>
                </a:solidFill>
                <a:latin typeface="+mn-lt"/>
                <a:ea typeface="+mn-ea"/>
                <a:cs typeface="+mn-cs"/>
              </a:defRPr>
            </a:lvl7pPr>
            <a:lvl8pPr marL="1285875" indent="-85725" algn="l" defTabSz="171450" rtl="0" eaLnBrk="1" latinLnBrk="0" hangingPunct="1">
              <a:spcBef>
                <a:spcPct val="20000"/>
              </a:spcBef>
              <a:buFont typeface="Arial"/>
              <a:buChar char="•"/>
              <a:defRPr sz="800" kern="1200">
                <a:solidFill>
                  <a:schemeClr val="tx1"/>
                </a:solidFill>
                <a:latin typeface="+mn-lt"/>
                <a:ea typeface="+mn-ea"/>
                <a:cs typeface="+mn-cs"/>
              </a:defRPr>
            </a:lvl8pPr>
            <a:lvl9pPr marL="1457325" indent="-85725" algn="l" defTabSz="171450" rtl="0" eaLnBrk="1" latinLnBrk="0" hangingPunct="1">
              <a:spcBef>
                <a:spcPct val="20000"/>
              </a:spcBef>
              <a:buFont typeface="Arial"/>
              <a:buChar char="•"/>
              <a:defRPr sz="800" kern="1200">
                <a:solidFill>
                  <a:schemeClr val="tx1"/>
                </a:solidFill>
                <a:latin typeface="+mn-lt"/>
                <a:ea typeface="+mn-ea"/>
                <a:cs typeface="+mn-cs"/>
              </a:defRPr>
            </a:lvl9pPr>
          </a:lstStyle>
          <a:p>
            <a:pPr algn="ctr">
              <a:lnSpc>
                <a:spcPct val="110000"/>
              </a:lnSpc>
              <a:spcBef>
                <a:spcPts val="196"/>
              </a:spcBef>
              <a:defRPr/>
            </a:pPr>
            <a:endParaRPr lang="en-US" sz="2745" b="0" dirty="0">
              <a:solidFill>
                <a:prstClr val="white"/>
              </a:solidFill>
              <a:latin typeface="Segoe UI Light"/>
              <a:sym typeface="Helvetica Neue Light"/>
            </a:endParaRPr>
          </a:p>
        </p:txBody>
      </p:sp>
      <p:sp>
        <p:nvSpPr>
          <p:cNvPr id="58" name="Content Placeholder 2"/>
          <p:cNvSpPr txBox="1">
            <a:spLocks/>
          </p:cNvSpPr>
          <p:nvPr/>
        </p:nvSpPr>
        <p:spPr>
          <a:xfrm>
            <a:off x="312272" y="2959187"/>
            <a:ext cx="2638346" cy="896425"/>
          </a:xfrm>
          <a:prstGeom prst="homePlate">
            <a:avLst/>
          </a:prstGeom>
          <a:solidFill>
            <a:schemeClr val="bg1"/>
          </a:solidFill>
          <a:ln w="12700">
            <a:solidFill>
              <a:schemeClr val="accent3"/>
            </a:solidFill>
            <a:prstDash val="sysDot"/>
          </a:ln>
        </p:spPr>
        <p:txBody>
          <a:bodyPr vert="horz" lIns="70585" tIns="70585" rIns="70585" bIns="70585" rtlCol="0" anchor="ctr">
            <a:noAutofit/>
          </a:bodyPr>
          <a:lstStyle>
            <a:lvl1pPr marL="0" indent="0" algn="l" defTabSz="171450" rtl="0" eaLnBrk="1" latinLnBrk="0" hangingPunct="1">
              <a:lnSpc>
                <a:spcPts val="2000"/>
              </a:lnSpc>
              <a:spcBef>
                <a:spcPts val="1500"/>
              </a:spcBef>
              <a:spcAft>
                <a:spcPts val="0"/>
              </a:spcAft>
              <a:buFontTx/>
              <a:buNone/>
              <a:defRPr sz="1600" b="1" kern="1200">
                <a:solidFill>
                  <a:schemeClr val="accent2"/>
                </a:solidFill>
                <a:latin typeface="Arial"/>
                <a:ea typeface="+mn-ea"/>
                <a:cs typeface="Arial"/>
              </a:defRPr>
            </a:lvl1pPr>
            <a:lvl2pPr marL="0" indent="0" algn="l" defTabSz="171450" rtl="0" eaLnBrk="1" latinLnBrk="0" hangingPunct="1">
              <a:lnSpc>
                <a:spcPts val="2000"/>
              </a:lnSpc>
              <a:spcBef>
                <a:spcPts val="500"/>
              </a:spcBef>
              <a:spcAft>
                <a:spcPts val="0"/>
              </a:spcAft>
              <a:buFontTx/>
              <a:buNone/>
              <a:defRPr sz="1600" kern="1200">
                <a:solidFill>
                  <a:schemeClr val="accent2"/>
                </a:solidFill>
                <a:latin typeface="Arial"/>
                <a:ea typeface="+mn-ea"/>
                <a:cs typeface="Arial"/>
              </a:defRPr>
            </a:lvl2pPr>
            <a:lvl3pPr marL="228600" indent="-228600" algn="l" defTabSz="171450" rtl="0" eaLnBrk="1" latinLnBrk="0" hangingPunct="1">
              <a:lnSpc>
                <a:spcPts val="2000"/>
              </a:lnSpc>
              <a:spcBef>
                <a:spcPts val="500"/>
              </a:spcBef>
              <a:spcAft>
                <a:spcPts val="0"/>
              </a:spcAft>
              <a:buFont typeface="Arial"/>
              <a:buChar char="•"/>
              <a:defRPr sz="1600" kern="1200">
                <a:solidFill>
                  <a:schemeClr val="accent2"/>
                </a:solidFill>
                <a:latin typeface="Arial"/>
                <a:ea typeface="+mn-ea"/>
                <a:cs typeface="Arial"/>
              </a:defRPr>
            </a:lvl3pPr>
            <a:lvl4pPr marL="457200" indent="-228600" algn="l" defTabSz="171450" rtl="0" eaLnBrk="1" latinLnBrk="0" hangingPunct="1">
              <a:lnSpc>
                <a:spcPts val="1600"/>
              </a:lnSpc>
              <a:spcBef>
                <a:spcPts val="500"/>
              </a:spcBef>
              <a:buFont typeface="Arial"/>
              <a:buChar char="–"/>
              <a:defRPr sz="1200" kern="1200">
                <a:solidFill>
                  <a:schemeClr val="accent2"/>
                </a:solidFill>
                <a:latin typeface="Arial"/>
                <a:ea typeface="+mn-ea"/>
                <a:cs typeface="Arial"/>
              </a:defRPr>
            </a:lvl4pPr>
            <a:lvl5pPr marL="685800" indent="-228600" algn="l" defTabSz="171450" rtl="0" eaLnBrk="1" latinLnBrk="0" hangingPunct="1">
              <a:lnSpc>
                <a:spcPts val="1600"/>
              </a:lnSpc>
              <a:spcBef>
                <a:spcPts val="500"/>
              </a:spcBef>
              <a:buFont typeface="Arial"/>
              <a:buChar char="•"/>
              <a:defRPr sz="1200" kern="1200">
                <a:solidFill>
                  <a:schemeClr val="accent2"/>
                </a:solidFill>
                <a:latin typeface="Arial"/>
                <a:ea typeface="+mn-ea"/>
                <a:cs typeface="Arial"/>
              </a:defRPr>
            </a:lvl5pPr>
            <a:lvl6pPr marL="942975" indent="-85725" algn="l" defTabSz="171450" rtl="0" eaLnBrk="1" latinLnBrk="0" hangingPunct="1">
              <a:spcBef>
                <a:spcPct val="20000"/>
              </a:spcBef>
              <a:buFont typeface="Arial"/>
              <a:buChar char="•"/>
              <a:defRPr sz="800" kern="1200">
                <a:solidFill>
                  <a:schemeClr val="tx1"/>
                </a:solidFill>
                <a:latin typeface="+mn-lt"/>
                <a:ea typeface="+mn-ea"/>
                <a:cs typeface="+mn-cs"/>
              </a:defRPr>
            </a:lvl6pPr>
            <a:lvl7pPr marL="1114425" indent="-85725" algn="l" defTabSz="171450" rtl="0" eaLnBrk="1" latinLnBrk="0" hangingPunct="1">
              <a:spcBef>
                <a:spcPct val="20000"/>
              </a:spcBef>
              <a:buFont typeface="Arial"/>
              <a:buChar char="•"/>
              <a:defRPr sz="800" kern="1200">
                <a:solidFill>
                  <a:schemeClr val="tx1"/>
                </a:solidFill>
                <a:latin typeface="+mn-lt"/>
                <a:ea typeface="+mn-ea"/>
                <a:cs typeface="+mn-cs"/>
              </a:defRPr>
            </a:lvl7pPr>
            <a:lvl8pPr marL="1285875" indent="-85725" algn="l" defTabSz="171450" rtl="0" eaLnBrk="1" latinLnBrk="0" hangingPunct="1">
              <a:spcBef>
                <a:spcPct val="20000"/>
              </a:spcBef>
              <a:buFont typeface="Arial"/>
              <a:buChar char="•"/>
              <a:defRPr sz="800" kern="1200">
                <a:solidFill>
                  <a:schemeClr val="tx1"/>
                </a:solidFill>
                <a:latin typeface="+mn-lt"/>
                <a:ea typeface="+mn-ea"/>
                <a:cs typeface="+mn-cs"/>
              </a:defRPr>
            </a:lvl8pPr>
            <a:lvl9pPr marL="1457325" indent="-85725" algn="l" defTabSz="171450" rtl="0" eaLnBrk="1" latinLnBrk="0" hangingPunct="1">
              <a:spcBef>
                <a:spcPct val="20000"/>
              </a:spcBef>
              <a:buFont typeface="Arial"/>
              <a:buChar char="•"/>
              <a:defRPr sz="800" kern="1200">
                <a:solidFill>
                  <a:schemeClr val="tx1"/>
                </a:solidFill>
                <a:latin typeface="+mn-lt"/>
                <a:ea typeface="+mn-ea"/>
                <a:cs typeface="+mn-cs"/>
              </a:defRPr>
            </a:lvl9pPr>
          </a:lstStyle>
          <a:p>
            <a:pPr algn="ctr">
              <a:lnSpc>
                <a:spcPct val="110000"/>
              </a:lnSpc>
              <a:spcBef>
                <a:spcPts val="196"/>
              </a:spcBef>
              <a:defRPr/>
            </a:pPr>
            <a:endParaRPr lang="en-US" sz="2745" b="0" dirty="0">
              <a:solidFill>
                <a:prstClr val="black"/>
              </a:solidFill>
              <a:latin typeface="Segoe UI Light"/>
              <a:sym typeface="Helvetica Neue Light"/>
            </a:endParaRPr>
          </a:p>
        </p:txBody>
      </p:sp>
      <p:sp>
        <p:nvSpPr>
          <p:cNvPr id="59" name="TextBox 58"/>
          <p:cNvSpPr txBox="1"/>
          <p:nvPr/>
        </p:nvSpPr>
        <p:spPr>
          <a:xfrm>
            <a:off x="315554" y="3111268"/>
            <a:ext cx="2545433" cy="573280"/>
          </a:xfrm>
          <a:prstGeom prst="rect">
            <a:avLst/>
          </a:prstGeom>
          <a:noFill/>
        </p:spPr>
        <p:txBody>
          <a:bodyPr wrap="square" rtlCol="0">
            <a:spAutoFit/>
          </a:bodyPr>
          <a:lstStyle/>
          <a:p>
            <a:pPr defTabSz="914367"/>
            <a:r>
              <a:rPr lang="en-US" sz="1568" dirty="0">
                <a:solidFill>
                  <a:prstClr val="black"/>
                </a:solidFill>
              </a:rPr>
              <a:t>Bridge the skills gap on advanced techniques</a:t>
            </a:r>
          </a:p>
        </p:txBody>
      </p:sp>
      <p:sp>
        <p:nvSpPr>
          <p:cNvPr id="60" name="TextBox 59"/>
          <p:cNvSpPr txBox="1"/>
          <p:nvPr/>
        </p:nvSpPr>
        <p:spPr>
          <a:xfrm>
            <a:off x="3868370" y="4284969"/>
            <a:ext cx="2680431" cy="362072"/>
          </a:xfrm>
          <a:prstGeom prst="rect">
            <a:avLst/>
          </a:prstGeom>
          <a:noFill/>
        </p:spPr>
        <p:txBody>
          <a:bodyPr wrap="square" rtlCol="0">
            <a:spAutoFit/>
          </a:bodyPr>
          <a:lstStyle/>
          <a:p>
            <a:pPr defTabSz="914367"/>
            <a:r>
              <a:rPr lang="en-US" sz="1765" dirty="0">
                <a:solidFill>
                  <a:prstClr val="white"/>
                </a:solidFill>
              </a:rPr>
              <a:t>Ready on Demand</a:t>
            </a:r>
          </a:p>
        </p:txBody>
      </p:sp>
      <p:sp>
        <p:nvSpPr>
          <p:cNvPr id="61" name="Content Placeholder 2"/>
          <p:cNvSpPr txBox="1">
            <a:spLocks/>
          </p:cNvSpPr>
          <p:nvPr/>
        </p:nvSpPr>
        <p:spPr>
          <a:xfrm rot="10800000">
            <a:off x="3449021" y="2966306"/>
            <a:ext cx="2638347" cy="896425"/>
          </a:xfrm>
          <a:custGeom>
            <a:avLst/>
            <a:gdLst>
              <a:gd name="connsiteX0" fmla="*/ 0 w 5476715"/>
              <a:gd name="connsiteY0" fmla="*/ 0 h 1008000"/>
              <a:gd name="connsiteX1" fmla="*/ 4972715 w 5476715"/>
              <a:gd name="connsiteY1" fmla="*/ 0 h 1008000"/>
              <a:gd name="connsiteX2" fmla="*/ 5476715 w 5476715"/>
              <a:gd name="connsiteY2" fmla="*/ 504000 h 1008000"/>
              <a:gd name="connsiteX3" fmla="*/ 4972715 w 5476715"/>
              <a:gd name="connsiteY3" fmla="*/ 1008000 h 1008000"/>
              <a:gd name="connsiteX4" fmla="*/ 0 w 5476715"/>
              <a:gd name="connsiteY4" fmla="*/ 1008000 h 1008000"/>
              <a:gd name="connsiteX5" fmla="*/ 0 w 5476715"/>
              <a:gd name="connsiteY5" fmla="*/ 0 h 1008000"/>
              <a:gd name="connsiteX0" fmla="*/ 0 w 4972715"/>
              <a:gd name="connsiteY0" fmla="*/ 0 h 1008000"/>
              <a:gd name="connsiteX1" fmla="*/ 4972715 w 4972715"/>
              <a:gd name="connsiteY1" fmla="*/ 0 h 1008000"/>
              <a:gd name="connsiteX2" fmla="*/ 4501355 w 4972715"/>
              <a:gd name="connsiteY2" fmla="*/ 504000 h 1008000"/>
              <a:gd name="connsiteX3" fmla="*/ 4972715 w 4972715"/>
              <a:gd name="connsiteY3" fmla="*/ 1008000 h 1008000"/>
              <a:gd name="connsiteX4" fmla="*/ 0 w 4972715"/>
              <a:gd name="connsiteY4" fmla="*/ 1008000 h 1008000"/>
              <a:gd name="connsiteX5" fmla="*/ 0 w 4972715"/>
              <a:gd name="connsiteY5" fmla="*/ 0 h 1008000"/>
              <a:gd name="connsiteX0" fmla="*/ 0 w 4972715"/>
              <a:gd name="connsiteY0" fmla="*/ 0 h 1008000"/>
              <a:gd name="connsiteX1" fmla="*/ 4972715 w 4972715"/>
              <a:gd name="connsiteY1" fmla="*/ 0 h 1008000"/>
              <a:gd name="connsiteX2" fmla="*/ 4928075 w 4972715"/>
              <a:gd name="connsiteY2" fmla="*/ 580200 h 1008000"/>
              <a:gd name="connsiteX3" fmla="*/ 4972715 w 4972715"/>
              <a:gd name="connsiteY3" fmla="*/ 1008000 h 1008000"/>
              <a:gd name="connsiteX4" fmla="*/ 0 w 4972715"/>
              <a:gd name="connsiteY4" fmla="*/ 1008000 h 1008000"/>
              <a:gd name="connsiteX5" fmla="*/ 0 w 4972715"/>
              <a:gd name="connsiteY5" fmla="*/ 0 h 1008000"/>
              <a:gd name="connsiteX0" fmla="*/ 0 w 4989035"/>
              <a:gd name="connsiteY0" fmla="*/ 0 h 1008000"/>
              <a:gd name="connsiteX1" fmla="*/ 4972715 w 4989035"/>
              <a:gd name="connsiteY1" fmla="*/ 0 h 1008000"/>
              <a:gd name="connsiteX2" fmla="*/ 4989035 w 4989035"/>
              <a:gd name="connsiteY2" fmla="*/ 488760 h 1008000"/>
              <a:gd name="connsiteX3" fmla="*/ 4972715 w 4989035"/>
              <a:gd name="connsiteY3" fmla="*/ 1008000 h 1008000"/>
              <a:gd name="connsiteX4" fmla="*/ 0 w 4989035"/>
              <a:gd name="connsiteY4" fmla="*/ 1008000 h 1008000"/>
              <a:gd name="connsiteX5" fmla="*/ 0 w 4989035"/>
              <a:gd name="connsiteY5" fmla="*/ 0 h 1008000"/>
              <a:gd name="connsiteX0" fmla="*/ 0 w 4989035"/>
              <a:gd name="connsiteY0" fmla="*/ 0 h 1008000"/>
              <a:gd name="connsiteX1" fmla="*/ 4972715 w 4989035"/>
              <a:gd name="connsiteY1" fmla="*/ 0 h 1008000"/>
              <a:gd name="connsiteX2" fmla="*/ 4989035 w 4989035"/>
              <a:gd name="connsiteY2" fmla="*/ 488760 h 1008000"/>
              <a:gd name="connsiteX3" fmla="*/ 4972715 w 4989035"/>
              <a:gd name="connsiteY3" fmla="*/ 1008000 h 1008000"/>
              <a:gd name="connsiteX4" fmla="*/ 0 w 4989035"/>
              <a:gd name="connsiteY4" fmla="*/ 1008000 h 1008000"/>
              <a:gd name="connsiteX5" fmla="*/ 0 w 4989035"/>
              <a:gd name="connsiteY5" fmla="*/ 0 h 1008000"/>
              <a:gd name="connsiteX0" fmla="*/ 0 w 4972715"/>
              <a:gd name="connsiteY0" fmla="*/ 0 h 1008000"/>
              <a:gd name="connsiteX1" fmla="*/ 4972715 w 4972715"/>
              <a:gd name="connsiteY1" fmla="*/ 0 h 1008000"/>
              <a:gd name="connsiteX2" fmla="*/ 4425155 w 4972715"/>
              <a:gd name="connsiteY2" fmla="*/ 519240 h 1008000"/>
              <a:gd name="connsiteX3" fmla="*/ 4972715 w 4972715"/>
              <a:gd name="connsiteY3" fmla="*/ 1008000 h 1008000"/>
              <a:gd name="connsiteX4" fmla="*/ 0 w 4972715"/>
              <a:gd name="connsiteY4" fmla="*/ 1008000 h 1008000"/>
              <a:gd name="connsiteX5" fmla="*/ 0 w 4972715"/>
              <a:gd name="connsiteY5" fmla="*/ 0 h 100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72715" h="1008000">
                <a:moveTo>
                  <a:pt x="0" y="0"/>
                </a:moveTo>
                <a:lnTo>
                  <a:pt x="4972715" y="0"/>
                </a:lnTo>
                <a:lnTo>
                  <a:pt x="4425155" y="519240"/>
                </a:lnTo>
                <a:lnTo>
                  <a:pt x="4972715" y="1008000"/>
                </a:lnTo>
                <a:lnTo>
                  <a:pt x="0" y="1008000"/>
                </a:lnTo>
                <a:lnTo>
                  <a:pt x="0" y="0"/>
                </a:lnTo>
                <a:close/>
              </a:path>
            </a:pathLst>
          </a:custGeom>
          <a:solidFill>
            <a:schemeClr val="accent3"/>
          </a:solidFill>
          <a:ln w="12700">
            <a:solidFill>
              <a:schemeClr val="accent3"/>
            </a:solidFill>
            <a:prstDash val="sysDot"/>
          </a:ln>
        </p:spPr>
        <p:txBody>
          <a:bodyPr vert="horz" lIns="70585" tIns="70585" rIns="70585" bIns="70585" rtlCol="0" anchor="ctr">
            <a:noAutofit/>
          </a:bodyPr>
          <a:lstStyle>
            <a:lvl1pPr marL="0" indent="0" algn="l" defTabSz="171450" rtl="0" eaLnBrk="1" latinLnBrk="0" hangingPunct="1">
              <a:lnSpc>
                <a:spcPts val="2000"/>
              </a:lnSpc>
              <a:spcBef>
                <a:spcPts val="1500"/>
              </a:spcBef>
              <a:spcAft>
                <a:spcPts val="0"/>
              </a:spcAft>
              <a:buFontTx/>
              <a:buNone/>
              <a:defRPr sz="1600" b="1" kern="1200">
                <a:solidFill>
                  <a:schemeClr val="accent2"/>
                </a:solidFill>
                <a:latin typeface="Arial"/>
                <a:ea typeface="+mn-ea"/>
                <a:cs typeface="Arial"/>
              </a:defRPr>
            </a:lvl1pPr>
            <a:lvl2pPr marL="0" indent="0" algn="l" defTabSz="171450" rtl="0" eaLnBrk="1" latinLnBrk="0" hangingPunct="1">
              <a:lnSpc>
                <a:spcPts val="2000"/>
              </a:lnSpc>
              <a:spcBef>
                <a:spcPts val="500"/>
              </a:spcBef>
              <a:spcAft>
                <a:spcPts val="0"/>
              </a:spcAft>
              <a:buFontTx/>
              <a:buNone/>
              <a:defRPr sz="1600" kern="1200">
                <a:solidFill>
                  <a:schemeClr val="accent2"/>
                </a:solidFill>
                <a:latin typeface="Arial"/>
                <a:ea typeface="+mn-ea"/>
                <a:cs typeface="Arial"/>
              </a:defRPr>
            </a:lvl2pPr>
            <a:lvl3pPr marL="228600" indent="-228600" algn="l" defTabSz="171450" rtl="0" eaLnBrk="1" latinLnBrk="0" hangingPunct="1">
              <a:lnSpc>
                <a:spcPts val="2000"/>
              </a:lnSpc>
              <a:spcBef>
                <a:spcPts val="500"/>
              </a:spcBef>
              <a:spcAft>
                <a:spcPts val="0"/>
              </a:spcAft>
              <a:buFont typeface="Arial"/>
              <a:buChar char="•"/>
              <a:defRPr sz="1600" kern="1200">
                <a:solidFill>
                  <a:schemeClr val="accent2"/>
                </a:solidFill>
                <a:latin typeface="Arial"/>
                <a:ea typeface="+mn-ea"/>
                <a:cs typeface="Arial"/>
              </a:defRPr>
            </a:lvl3pPr>
            <a:lvl4pPr marL="457200" indent="-228600" algn="l" defTabSz="171450" rtl="0" eaLnBrk="1" latinLnBrk="0" hangingPunct="1">
              <a:lnSpc>
                <a:spcPts val="1600"/>
              </a:lnSpc>
              <a:spcBef>
                <a:spcPts val="500"/>
              </a:spcBef>
              <a:buFont typeface="Arial"/>
              <a:buChar char="–"/>
              <a:defRPr sz="1200" kern="1200">
                <a:solidFill>
                  <a:schemeClr val="accent2"/>
                </a:solidFill>
                <a:latin typeface="Arial"/>
                <a:ea typeface="+mn-ea"/>
                <a:cs typeface="Arial"/>
              </a:defRPr>
            </a:lvl4pPr>
            <a:lvl5pPr marL="685800" indent="-228600" algn="l" defTabSz="171450" rtl="0" eaLnBrk="1" latinLnBrk="0" hangingPunct="1">
              <a:lnSpc>
                <a:spcPts val="1600"/>
              </a:lnSpc>
              <a:spcBef>
                <a:spcPts val="500"/>
              </a:spcBef>
              <a:buFont typeface="Arial"/>
              <a:buChar char="•"/>
              <a:defRPr sz="1200" kern="1200">
                <a:solidFill>
                  <a:schemeClr val="accent2"/>
                </a:solidFill>
                <a:latin typeface="Arial"/>
                <a:ea typeface="+mn-ea"/>
                <a:cs typeface="Arial"/>
              </a:defRPr>
            </a:lvl5pPr>
            <a:lvl6pPr marL="942975" indent="-85725" algn="l" defTabSz="171450" rtl="0" eaLnBrk="1" latinLnBrk="0" hangingPunct="1">
              <a:spcBef>
                <a:spcPct val="20000"/>
              </a:spcBef>
              <a:buFont typeface="Arial"/>
              <a:buChar char="•"/>
              <a:defRPr sz="800" kern="1200">
                <a:solidFill>
                  <a:schemeClr val="tx1"/>
                </a:solidFill>
                <a:latin typeface="+mn-lt"/>
                <a:ea typeface="+mn-ea"/>
                <a:cs typeface="+mn-cs"/>
              </a:defRPr>
            </a:lvl6pPr>
            <a:lvl7pPr marL="1114425" indent="-85725" algn="l" defTabSz="171450" rtl="0" eaLnBrk="1" latinLnBrk="0" hangingPunct="1">
              <a:spcBef>
                <a:spcPct val="20000"/>
              </a:spcBef>
              <a:buFont typeface="Arial"/>
              <a:buChar char="•"/>
              <a:defRPr sz="800" kern="1200">
                <a:solidFill>
                  <a:schemeClr val="tx1"/>
                </a:solidFill>
                <a:latin typeface="+mn-lt"/>
                <a:ea typeface="+mn-ea"/>
                <a:cs typeface="+mn-cs"/>
              </a:defRPr>
            </a:lvl7pPr>
            <a:lvl8pPr marL="1285875" indent="-85725" algn="l" defTabSz="171450" rtl="0" eaLnBrk="1" latinLnBrk="0" hangingPunct="1">
              <a:spcBef>
                <a:spcPct val="20000"/>
              </a:spcBef>
              <a:buFont typeface="Arial"/>
              <a:buChar char="•"/>
              <a:defRPr sz="800" kern="1200">
                <a:solidFill>
                  <a:schemeClr val="tx1"/>
                </a:solidFill>
                <a:latin typeface="+mn-lt"/>
                <a:ea typeface="+mn-ea"/>
                <a:cs typeface="+mn-cs"/>
              </a:defRPr>
            </a:lvl8pPr>
            <a:lvl9pPr marL="1457325" indent="-85725" algn="l" defTabSz="171450" rtl="0" eaLnBrk="1" latinLnBrk="0" hangingPunct="1">
              <a:spcBef>
                <a:spcPct val="20000"/>
              </a:spcBef>
              <a:buFont typeface="Arial"/>
              <a:buChar char="•"/>
              <a:defRPr sz="800" kern="1200">
                <a:solidFill>
                  <a:schemeClr val="tx1"/>
                </a:solidFill>
                <a:latin typeface="+mn-lt"/>
                <a:ea typeface="+mn-ea"/>
                <a:cs typeface="+mn-cs"/>
              </a:defRPr>
            </a:lvl9pPr>
          </a:lstStyle>
          <a:p>
            <a:pPr algn="ctr">
              <a:lnSpc>
                <a:spcPct val="110000"/>
              </a:lnSpc>
              <a:spcBef>
                <a:spcPts val="196"/>
              </a:spcBef>
              <a:defRPr/>
            </a:pPr>
            <a:endParaRPr lang="en-US" sz="2745" b="0" dirty="0">
              <a:solidFill>
                <a:prstClr val="white"/>
              </a:solidFill>
              <a:latin typeface="Segoe UI Light"/>
              <a:sym typeface="Helvetica Neue Light"/>
            </a:endParaRPr>
          </a:p>
        </p:txBody>
      </p:sp>
      <p:sp>
        <p:nvSpPr>
          <p:cNvPr id="62" name="Content Placeholder 2"/>
          <p:cNvSpPr txBox="1">
            <a:spLocks/>
          </p:cNvSpPr>
          <p:nvPr/>
        </p:nvSpPr>
        <p:spPr>
          <a:xfrm>
            <a:off x="312272" y="5028820"/>
            <a:ext cx="2638346" cy="896425"/>
          </a:xfrm>
          <a:prstGeom prst="homePlate">
            <a:avLst/>
          </a:prstGeom>
          <a:solidFill>
            <a:schemeClr val="bg1"/>
          </a:solidFill>
          <a:ln w="12700">
            <a:solidFill>
              <a:schemeClr val="accent3"/>
            </a:solidFill>
            <a:prstDash val="sysDot"/>
          </a:ln>
        </p:spPr>
        <p:txBody>
          <a:bodyPr vert="horz" lIns="70585" tIns="70585" rIns="70585" bIns="70585" rtlCol="0" anchor="ctr">
            <a:noAutofit/>
          </a:bodyPr>
          <a:lstStyle>
            <a:lvl1pPr marL="0" indent="0" algn="l" defTabSz="171450" rtl="0" eaLnBrk="1" latinLnBrk="0" hangingPunct="1">
              <a:lnSpc>
                <a:spcPts val="2000"/>
              </a:lnSpc>
              <a:spcBef>
                <a:spcPts val="1500"/>
              </a:spcBef>
              <a:spcAft>
                <a:spcPts val="0"/>
              </a:spcAft>
              <a:buFontTx/>
              <a:buNone/>
              <a:defRPr sz="1600" b="1" kern="1200">
                <a:solidFill>
                  <a:schemeClr val="accent2"/>
                </a:solidFill>
                <a:latin typeface="Arial"/>
                <a:ea typeface="+mn-ea"/>
                <a:cs typeface="Arial"/>
              </a:defRPr>
            </a:lvl1pPr>
            <a:lvl2pPr marL="0" indent="0" algn="l" defTabSz="171450" rtl="0" eaLnBrk="1" latinLnBrk="0" hangingPunct="1">
              <a:lnSpc>
                <a:spcPts val="2000"/>
              </a:lnSpc>
              <a:spcBef>
                <a:spcPts val="500"/>
              </a:spcBef>
              <a:spcAft>
                <a:spcPts val="0"/>
              </a:spcAft>
              <a:buFontTx/>
              <a:buNone/>
              <a:defRPr sz="1600" kern="1200">
                <a:solidFill>
                  <a:schemeClr val="accent2"/>
                </a:solidFill>
                <a:latin typeface="Arial"/>
                <a:ea typeface="+mn-ea"/>
                <a:cs typeface="Arial"/>
              </a:defRPr>
            </a:lvl2pPr>
            <a:lvl3pPr marL="228600" indent="-228600" algn="l" defTabSz="171450" rtl="0" eaLnBrk="1" latinLnBrk="0" hangingPunct="1">
              <a:lnSpc>
                <a:spcPts val="2000"/>
              </a:lnSpc>
              <a:spcBef>
                <a:spcPts val="500"/>
              </a:spcBef>
              <a:spcAft>
                <a:spcPts val="0"/>
              </a:spcAft>
              <a:buFont typeface="Arial"/>
              <a:buChar char="•"/>
              <a:defRPr sz="1600" kern="1200">
                <a:solidFill>
                  <a:schemeClr val="accent2"/>
                </a:solidFill>
                <a:latin typeface="Arial"/>
                <a:ea typeface="+mn-ea"/>
                <a:cs typeface="Arial"/>
              </a:defRPr>
            </a:lvl3pPr>
            <a:lvl4pPr marL="457200" indent="-228600" algn="l" defTabSz="171450" rtl="0" eaLnBrk="1" latinLnBrk="0" hangingPunct="1">
              <a:lnSpc>
                <a:spcPts val="1600"/>
              </a:lnSpc>
              <a:spcBef>
                <a:spcPts val="500"/>
              </a:spcBef>
              <a:buFont typeface="Arial"/>
              <a:buChar char="–"/>
              <a:defRPr sz="1200" kern="1200">
                <a:solidFill>
                  <a:schemeClr val="accent2"/>
                </a:solidFill>
                <a:latin typeface="Arial"/>
                <a:ea typeface="+mn-ea"/>
                <a:cs typeface="Arial"/>
              </a:defRPr>
            </a:lvl4pPr>
            <a:lvl5pPr marL="685800" indent="-228600" algn="l" defTabSz="171450" rtl="0" eaLnBrk="1" latinLnBrk="0" hangingPunct="1">
              <a:lnSpc>
                <a:spcPts val="1600"/>
              </a:lnSpc>
              <a:spcBef>
                <a:spcPts val="500"/>
              </a:spcBef>
              <a:buFont typeface="Arial"/>
              <a:buChar char="•"/>
              <a:defRPr sz="1200" kern="1200">
                <a:solidFill>
                  <a:schemeClr val="accent2"/>
                </a:solidFill>
                <a:latin typeface="Arial"/>
                <a:ea typeface="+mn-ea"/>
                <a:cs typeface="Arial"/>
              </a:defRPr>
            </a:lvl5pPr>
            <a:lvl6pPr marL="942975" indent="-85725" algn="l" defTabSz="171450" rtl="0" eaLnBrk="1" latinLnBrk="0" hangingPunct="1">
              <a:spcBef>
                <a:spcPct val="20000"/>
              </a:spcBef>
              <a:buFont typeface="Arial"/>
              <a:buChar char="•"/>
              <a:defRPr sz="800" kern="1200">
                <a:solidFill>
                  <a:schemeClr val="tx1"/>
                </a:solidFill>
                <a:latin typeface="+mn-lt"/>
                <a:ea typeface="+mn-ea"/>
                <a:cs typeface="+mn-cs"/>
              </a:defRPr>
            </a:lvl6pPr>
            <a:lvl7pPr marL="1114425" indent="-85725" algn="l" defTabSz="171450" rtl="0" eaLnBrk="1" latinLnBrk="0" hangingPunct="1">
              <a:spcBef>
                <a:spcPct val="20000"/>
              </a:spcBef>
              <a:buFont typeface="Arial"/>
              <a:buChar char="•"/>
              <a:defRPr sz="800" kern="1200">
                <a:solidFill>
                  <a:schemeClr val="tx1"/>
                </a:solidFill>
                <a:latin typeface="+mn-lt"/>
                <a:ea typeface="+mn-ea"/>
                <a:cs typeface="+mn-cs"/>
              </a:defRPr>
            </a:lvl7pPr>
            <a:lvl8pPr marL="1285875" indent="-85725" algn="l" defTabSz="171450" rtl="0" eaLnBrk="1" latinLnBrk="0" hangingPunct="1">
              <a:spcBef>
                <a:spcPct val="20000"/>
              </a:spcBef>
              <a:buFont typeface="Arial"/>
              <a:buChar char="•"/>
              <a:defRPr sz="800" kern="1200">
                <a:solidFill>
                  <a:schemeClr val="tx1"/>
                </a:solidFill>
                <a:latin typeface="+mn-lt"/>
                <a:ea typeface="+mn-ea"/>
                <a:cs typeface="+mn-cs"/>
              </a:defRPr>
            </a:lvl8pPr>
            <a:lvl9pPr marL="1457325" indent="-85725" algn="l" defTabSz="171450" rtl="0" eaLnBrk="1" latinLnBrk="0" hangingPunct="1">
              <a:spcBef>
                <a:spcPct val="20000"/>
              </a:spcBef>
              <a:buFont typeface="Arial"/>
              <a:buChar char="•"/>
              <a:defRPr sz="800" kern="1200">
                <a:solidFill>
                  <a:schemeClr val="tx1"/>
                </a:solidFill>
                <a:latin typeface="+mn-lt"/>
                <a:ea typeface="+mn-ea"/>
                <a:cs typeface="+mn-cs"/>
              </a:defRPr>
            </a:lvl9pPr>
          </a:lstStyle>
          <a:p>
            <a:pPr algn="ctr">
              <a:lnSpc>
                <a:spcPct val="110000"/>
              </a:lnSpc>
              <a:spcBef>
                <a:spcPts val="196"/>
              </a:spcBef>
              <a:defRPr/>
            </a:pPr>
            <a:endParaRPr lang="en-US" sz="2745" b="0" dirty="0">
              <a:solidFill>
                <a:prstClr val="black"/>
              </a:solidFill>
              <a:latin typeface="Segoe UI Light"/>
              <a:sym typeface="Helvetica Neue Light"/>
            </a:endParaRPr>
          </a:p>
        </p:txBody>
      </p:sp>
      <p:sp>
        <p:nvSpPr>
          <p:cNvPr id="63" name="Content Placeholder 2"/>
          <p:cNvSpPr txBox="1">
            <a:spLocks/>
          </p:cNvSpPr>
          <p:nvPr/>
        </p:nvSpPr>
        <p:spPr>
          <a:xfrm rot="10800000">
            <a:off x="3449021" y="5031677"/>
            <a:ext cx="2638347" cy="896425"/>
          </a:xfrm>
          <a:custGeom>
            <a:avLst/>
            <a:gdLst>
              <a:gd name="connsiteX0" fmla="*/ 0 w 5476715"/>
              <a:gd name="connsiteY0" fmla="*/ 0 h 1008000"/>
              <a:gd name="connsiteX1" fmla="*/ 4972715 w 5476715"/>
              <a:gd name="connsiteY1" fmla="*/ 0 h 1008000"/>
              <a:gd name="connsiteX2" fmla="*/ 5476715 w 5476715"/>
              <a:gd name="connsiteY2" fmla="*/ 504000 h 1008000"/>
              <a:gd name="connsiteX3" fmla="*/ 4972715 w 5476715"/>
              <a:gd name="connsiteY3" fmla="*/ 1008000 h 1008000"/>
              <a:gd name="connsiteX4" fmla="*/ 0 w 5476715"/>
              <a:gd name="connsiteY4" fmla="*/ 1008000 h 1008000"/>
              <a:gd name="connsiteX5" fmla="*/ 0 w 5476715"/>
              <a:gd name="connsiteY5" fmla="*/ 0 h 1008000"/>
              <a:gd name="connsiteX0" fmla="*/ 0 w 4972715"/>
              <a:gd name="connsiteY0" fmla="*/ 0 h 1008000"/>
              <a:gd name="connsiteX1" fmla="*/ 4972715 w 4972715"/>
              <a:gd name="connsiteY1" fmla="*/ 0 h 1008000"/>
              <a:gd name="connsiteX2" fmla="*/ 4501355 w 4972715"/>
              <a:gd name="connsiteY2" fmla="*/ 504000 h 1008000"/>
              <a:gd name="connsiteX3" fmla="*/ 4972715 w 4972715"/>
              <a:gd name="connsiteY3" fmla="*/ 1008000 h 1008000"/>
              <a:gd name="connsiteX4" fmla="*/ 0 w 4972715"/>
              <a:gd name="connsiteY4" fmla="*/ 1008000 h 1008000"/>
              <a:gd name="connsiteX5" fmla="*/ 0 w 4972715"/>
              <a:gd name="connsiteY5" fmla="*/ 0 h 1008000"/>
              <a:gd name="connsiteX0" fmla="*/ 0 w 4972715"/>
              <a:gd name="connsiteY0" fmla="*/ 0 h 1008000"/>
              <a:gd name="connsiteX1" fmla="*/ 4972715 w 4972715"/>
              <a:gd name="connsiteY1" fmla="*/ 0 h 1008000"/>
              <a:gd name="connsiteX2" fmla="*/ 4928075 w 4972715"/>
              <a:gd name="connsiteY2" fmla="*/ 580200 h 1008000"/>
              <a:gd name="connsiteX3" fmla="*/ 4972715 w 4972715"/>
              <a:gd name="connsiteY3" fmla="*/ 1008000 h 1008000"/>
              <a:gd name="connsiteX4" fmla="*/ 0 w 4972715"/>
              <a:gd name="connsiteY4" fmla="*/ 1008000 h 1008000"/>
              <a:gd name="connsiteX5" fmla="*/ 0 w 4972715"/>
              <a:gd name="connsiteY5" fmla="*/ 0 h 1008000"/>
              <a:gd name="connsiteX0" fmla="*/ 0 w 4989035"/>
              <a:gd name="connsiteY0" fmla="*/ 0 h 1008000"/>
              <a:gd name="connsiteX1" fmla="*/ 4972715 w 4989035"/>
              <a:gd name="connsiteY1" fmla="*/ 0 h 1008000"/>
              <a:gd name="connsiteX2" fmla="*/ 4989035 w 4989035"/>
              <a:gd name="connsiteY2" fmla="*/ 488760 h 1008000"/>
              <a:gd name="connsiteX3" fmla="*/ 4972715 w 4989035"/>
              <a:gd name="connsiteY3" fmla="*/ 1008000 h 1008000"/>
              <a:gd name="connsiteX4" fmla="*/ 0 w 4989035"/>
              <a:gd name="connsiteY4" fmla="*/ 1008000 h 1008000"/>
              <a:gd name="connsiteX5" fmla="*/ 0 w 4989035"/>
              <a:gd name="connsiteY5" fmla="*/ 0 h 1008000"/>
              <a:gd name="connsiteX0" fmla="*/ 0 w 4989035"/>
              <a:gd name="connsiteY0" fmla="*/ 0 h 1008000"/>
              <a:gd name="connsiteX1" fmla="*/ 4972715 w 4989035"/>
              <a:gd name="connsiteY1" fmla="*/ 0 h 1008000"/>
              <a:gd name="connsiteX2" fmla="*/ 4989035 w 4989035"/>
              <a:gd name="connsiteY2" fmla="*/ 488760 h 1008000"/>
              <a:gd name="connsiteX3" fmla="*/ 4972715 w 4989035"/>
              <a:gd name="connsiteY3" fmla="*/ 1008000 h 1008000"/>
              <a:gd name="connsiteX4" fmla="*/ 0 w 4989035"/>
              <a:gd name="connsiteY4" fmla="*/ 1008000 h 1008000"/>
              <a:gd name="connsiteX5" fmla="*/ 0 w 4989035"/>
              <a:gd name="connsiteY5" fmla="*/ 0 h 1008000"/>
              <a:gd name="connsiteX0" fmla="*/ 0 w 4972715"/>
              <a:gd name="connsiteY0" fmla="*/ 0 h 1008000"/>
              <a:gd name="connsiteX1" fmla="*/ 4972715 w 4972715"/>
              <a:gd name="connsiteY1" fmla="*/ 0 h 1008000"/>
              <a:gd name="connsiteX2" fmla="*/ 4425155 w 4972715"/>
              <a:gd name="connsiteY2" fmla="*/ 519240 h 1008000"/>
              <a:gd name="connsiteX3" fmla="*/ 4972715 w 4972715"/>
              <a:gd name="connsiteY3" fmla="*/ 1008000 h 1008000"/>
              <a:gd name="connsiteX4" fmla="*/ 0 w 4972715"/>
              <a:gd name="connsiteY4" fmla="*/ 1008000 h 1008000"/>
              <a:gd name="connsiteX5" fmla="*/ 0 w 4972715"/>
              <a:gd name="connsiteY5" fmla="*/ 0 h 100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72715" h="1008000">
                <a:moveTo>
                  <a:pt x="0" y="0"/>
                </a:moveTo>
                <a:lnTo>
                  <a:pt x="4972715" y="0"/>
                </a:lnTo>
                <a:lnTo>
                  <a:pt x="4425155" y="519240"/>
                </a:lnTo>
                <a:lnTo>
                  <a:pt x="4972715" y="1008000"/>
                </a:lnTo>
                <a:lnTo>
                  <a:pt x="0" y="1008000"/>
                </a:lnTo>
                <a:lnTo>
                  <a:pt x="0" y="0"/>
                </a:lnTo>
                <a:close/>
              </a:path>
            </a:pathLst>
          </a:custGeom>
          <a:solidFill>
            <a:schemeClr val="accent3"/>
          </a:solidFill>
          <a:ln w="12700">
            <a:solidFill>
              <a:schemeClr val="accent3"/>
            </a:solidFill>
            <a:prstDash val="sysDot"/>
          </a:ln>
        </p:spPr>
        <p:txBody>
          <a:bodyPr vert="horz" lIns="70585" tIns="70585" rIns="70585" bIns="70585" rtlCol="0" anchor="ctr">
            <a:noAutofit/>
          </a:bodyPr>
          <a:lstStyle>
            <a:lvl1pPr marL="0" indent="0" algn="l" defTabSz="171450" rtl="0" eaLnBrk="1" latinLnBrk="0" hangingPunct="1">
              <a:lnSpc>
                <a:spcPts val="2000"/>
              </a:lnSpc>
              <a:spcBef>
                <a:spcPts val="1500"/>
              </a:spcBef>
              <a:spcAft>
                <a:spcPts val="0"/>
              </a:spcAft>
              <a:buFontTx/>
              <a:buNone/>
              <a:defRPr sz="1600" b="1" kern="1200">
                <a:solidFill>
                  <a:schemeClr val="accent2"/>
                </a:solidFill>
                <a:latin typeface="Arial"/>
                <a:ea typeface="+mn-ea"/>
                <a:cs typeface="Arial"/>
              </a:defRPr>
            </a:lvl1pPr>
            <a:lvl2pPr marL="0" indent="0" algn="l" defTabSz="171450" rtl="0" eaLnBrk="1" latinLnBrk="0" hangingPunct="1">
              <a:lnSpc>
                <a:spcPts val="2000"/>
              </a:lnSpc>
              <a:spcBef>
                <a:spcPts val="500"/>
              </a:spcBef>
              <a:spcAft>
                <a:spcPts val="0"/>
              </a:spcAft>
              <a:buFontTx/>
              <a:buNone/>
              <a:defRPr sz="1600" kern="1200">
                <a:solidFill>
                  <a:schemeClr val="accent2"/>
                </a:solidFill>
                <a:latin typeface="Arial"/>
                <a:ea typeface="+mn-ea"/>
                <a:cs typeface="Arial"/>
              </a:defRPr>
            </a:lvl2pPr>
            <a:lvl3pPr marL="228600" indent="-228600" algn="l" defTabSz="171450" rtl="0" eaLnBrk="1" latinLnBrk="0" hangingPunct="1">
              <a:lnSpc>
                <a:spcPts val="2000"/>
              </a:lnSpc>
              <a:spcBef>
                <a:spcPts val="500"/>
              </a:spcBef>
              <a:spcAft>
                <a:spcPts val="0"/>
              </a:spcAft>
              <a:buFont typeface="Arial"/>
              <a:buChar char="•"/>
              <a:defRPr sz="1600" kern="1200">
                <a:solidFill>
                  <a:schemeClr val="accent2"/>
                </a:solidFill>
                <a:latin typeface="Arial"/>
                <a:ea typeface="+mn-ea"/>
                <a:cs typeface="Arial"/>
              </a:defRPr>
            </a:lvl3pPr>
            <a:lvl4pPr marL="457200" indent="-228600" algn="l" defTabSz="171450" rtl="0" eaLnBrk="1" latinLnBrk="0" hangingPunct="1">
              <a:lnSpc>
                <a:spcPts val="1600"/>
              </a:lnSpc>
              <a:spcBef>
                <a:spcPts val="500"/>
              </a:spcBef>
              <a:buFont typeface="Arial"/>
              <a:buChar char="–"/>
              <a:defRPr sz="1200" kern="1200">
                <a:solidFill>
                  <a:schemeClr val="accent2"/>
                </a:solidFill>
                <a:latin typeface="Arial"/>
                <a:ea typeface="+mn-ea"/>
                <a:cs typeface="Arial"/>
              </a:defRPr>
            </a:lvl4pPr>
            <a:lvl5pPr marL="685800" indent="-228600" algn="l" defTabSz="171450" rtl="0" eaLnBrk="1" latinLnBrk="0" hangingPunct="1">
              <a:lnSpc>
                <a:spcPts val="1600"/>
              </a:lnSpc>
              <a:spcBef>
                <a:spcPts val="500"/>
              </a:spcBef>
              <a:buFont typeface="Arial"/>
              <a:buChar char="•"/>
              <a:defRPr sz="1200" kern="1200">
                <a:solidFill>
                  <a:schemeClr val="accent2"/>
                </a:solidFill>
                <a:latin typeface="Arial"/>
                <a:ea typeface="+mn-ea"/>
                <a:cs typeface="Arial"/>
              </a:defRPr>
            </a:lvl5pPr>
            <a:lvl6pPr marL="942975" indent="-85725" algn="l" defTabSz="171450" rtl="0" eaLnBrk="1" latinLnBrk="0" hangingPunct="1">
              <a:spcBef>
                <a:spcPct val="20000"/>
              </a:spcBef>
              <a:buFont typeface="Arial"/>
              <a:buChar char="•"/>
              <a:defRPr sz="800" kern="1200">
                <a:solidFill>
                  <a:schemeClr val="tx1"/>
                </a:solidFill>
                <a:latin typeface="+mn-lt"/>
                <a:ea typeface="+mn-ea"/>
                <a:cs typeface="+mn-cs"/>
              </a:defRPr>
            </a:lvl6pPr>
            <a:lvl7pPr marL="1114425" indent="-85725" algn="l" defTabSz="171450" rtl="0" eaLnBrk="1" latinLnBrk="0" hangingPunct="1">
              <a:spcBef>
                <a:spcPct val="20000"/>
              </a:spcBef>
              <a:buFont typeface="Arial"/>
              <a:buChar char="•"/>
              <a:defRPr sz="800" kern="1200">
                <a:solidFill>
                  <a:schemeClr val="tx1"/>
                </a:solidFill>
                <a:latin typeface="+mn-lt"/>
                <a:ea typeface="+mn-ea"/>
                <a:cs typeface="+mn-cs"/>
              </a:defRPr>
            </a:lvl7pPr>
            <a:lvl8pPr marL="1285875" indent="-85725" algn="l" defTabSz="171450" rtl="0" eaLnBrk="1" latinLnBrk="0" hangingPunct="1">
              <a:spcBef>
                <a:spcPct val="20000"/>
              </a:spcBef>
              <a:buFont typeface="Arial"/>
              <a:buChar char="•"/>
              <a:defRPr sz="800" kern="1200">
                <a:solidFill>
                  <a:schemeClr val="tx1"/>
                </a:solidFill>
                <a:latin typeface="+mn-lt"/>
                <a:ea typeface="+mn-ea"/>
                <a:cs typeface="+mn-cs"/>
              </a:defRPr>
            </a:lvl8pPr>
            <a:lvl9pPr marL="1457325" indent="-85725" algn="l" defTabSz="171450" rtl="0" eaLnBrk="1" latinLnBrk="0" hangingPunct="1">
              <a:spcBef>
                <a:spcPct val="20000"/>
              </a:spcBef>
              <a:buFont typeface="Arial"/>
              <a:buChar char="•"/>
              <a:defRPr sz="800" kern="1200">
                <a:solidFill>
                  <a:schemeClr val="tx1"/>
                </a:solidFill>
                <a:latin typeface="+mn-lt"/>
                <a:ea typeface="+mn-ea"/>
                <a:cs typeface="+mn-cs"/>
              </a:defRPr>
            </a:lvl9pPr>
          </a:lstStyle>
          <a:p>
            <a:pPr algn="ctr">
              <a:lnSpc>
                <a:spcPct val="110000"/>
              </a:lnSpc>
              <a:spcBef>
                <a:spcPts val="196"/>
              </a:spcBef>
              <a:defRPr/>
            </a:pPr>
            <a:endParaRPr lang="en-US" sz="2745" b="0" dirty="0">
              <a:solidFill>
                <a:prstClr val="white"/>
              </a:solidFill>
              <a:latin typeface="Segoe UI Light"/>
              <a:sym typeface="Helvetica Neue Light"/>
            </a:endParaRPr>
          </a:p>
        </p:txBody>
      </p:sp>
      <p:sp>
        <p:nvSpPr>
          <p:cNvPr id="64" name="Content Placeholder 2"/>
          <p:cNvSpPr txBox="1">
            <a:spLocks/>
          </p:cNvSpPr>
          <p:nvPr/>
        </p:nvSpPr>
        <p:spPr>
          <a:xfrm>
            <a:off x="312272" y="3994003"/>
            <a:ext cx="2638346" cy="896425"/>
          </a:xfrm>
          <a:prstGeom prst="homePlate">
            <a:avLst/>
          </a:prstGeom>
          <a:solidFill>
            <a:schemeClr val="bg1"/>
          </a:solidFill>
          <a:ln w="12700">
            <a:solidFill>
              <a:schemeClr val="accent3"/>
            </a:solidFill>
            <a:prstDash val="sysDot"/>
          </a:ln>
        </p:spPr>
        <p:txBody>
          <a:bodyPr vert="horz" lIns="70585" tIns="70585" rIns="70585" bIns="70585" rtlCol="0" anchor="ctr">
            <a:noAutofit/>
          </a:bodyPr>
          <a:lstStyle>
            <a:lvl1pPr marL="0" indent="0" algn="l" defTabSz="171450" rtl="0" eaLnBrk="1" latinLnBrk="0" hangingPunct="1">
              <a:lnSpc>
                <a:spcPts val="2000"/>
              </a:lnSpc>
              <a:spcBef>
                <a:spcPts val="1500"/>
              </a:spcBef>
              <a:spcAft>
                <a:spcPts val="0"/>
              </a:spcAft>
              <a:buFontTx/>
              <a:buNone/>
              <a:defRPr sz="1600" b="1" kern="1200">
                <a:solidFill>
                  <a:schemeClr val="accent2"/>
                </a:solidFill>
                <a:latin typeface="Arial"/>
                <a:ea typeface="+mn-ea"/>
                <a:cs typeface="Arial"/>
              </a:defRPr>
            </a:lvl1pPr>
            <a:lvl2pPr marL="0" indent="0" algn="l" defTabSz="171450" rtl="0" eaLnBrk="1" latinLnBrk="0" hangingPunct="1">
              <a:lnSpc>
                <a:spcPts val="2000"/>
              </a:lnSpc>
              <a:spcBef>
                <a:spcPts val="500"/>
              </a:spcBef>
              <a:spcAft>
                <a:spcPts val="0"/>
              </a:spcAft>
              <a:buFontTx/>
              <a:buNone/>
              <a:defRPr sz="1600" kern="1200">
                <a:solidFill>
                  <a:schemeClr val="accent2"/>
                </a:solidFill>
                <a:latin typeface="Arial"/>
                <a:ea typeface="+mn-ea"/>
                <a:cs typeface="Arial"/>
              </a:defRPr>
            </a:lvl2pPr>
            <a:lvl3pPr marL="228600" indent="-228600" algn="l" defTabSz="171450" rtl="0" eaLnBrk="1" latinLnBrk="0" hangingPunct="1">
              <a:lnSpc>
                <a:spcPts val="2000"/>
              </a:lnSpc>
              <a:spcBef>
                <a:spcPts val="500"/>
              </a:spcBef>
              <a:spcAft>
                <a:spcPts val="0"/>
              </a:spcAft>
              <a:buFont typeface="Arial"/>
              <a:buChar char="•"/>
              <a:defRPr sz="1600" kern="1200">
                <a:solidFill>
                  <a:schemeClr val="accent2"/>
                </a:solidFill>
                <a:latin typeface="Arial"/>
                <a:ea typeface="+mn-ea"/>
                <a:cs typeface="Arial"/>
              </a:defRPr>
            </a:lvl3pPr>
            <a:lvl4pPr marL="457200" indent="-228600" algn="l" defTabSz="171450" rtl="0" eaLnBrk="1" latinLnBrk="0" hangingPunct="1">
              <a:lnSpc>
                <a:spcPts val="1600"/>
              </a:lnSpc>
              <a:spcBef>
                <a:spcPts val="500"/>
              </a:spcBef>
              <a:buFont typeface="Arial"/>
              <a:buChar char="–"/>
              <a:defRPr sz="1200" kern="1200">
                <a:solidFill>
                  <a:schemeClr val="accent2"/>
                </a:solidFill>
                <a:latin typeface="Arial"/>
                <a:ea typeface="+mn-ea"/>
                <a:cs typeface="Arial"/>
              </a:defRPr>
            </a:lvl4pPr>
            <a:lvl5pPr marL="685800" indent="-228600" algn="l" defTabSz="171450" rtl="0" eaLnBrk="1" latinLnBrk="0" hangingPunct="1">
              <a:lnSpc>
                <a:spcPts val="1600"/>
              </a:lnSpc>
              <a:spcBef>
                <a:spcPts val="500"/>
              </a:spcBef>
              <a:buFont typeface="Arial"/>
              <a:buChar char="•"/>
              <a:defRPr sz="1200" kern="1200">
                <a:solidFill>
                  <a:schemeClr val="accent2"/>
                </a:solidFill>
                <a:latin typeface="Arial"/>
                <a:ea typeface="+mn-ea"/>
                <a:cs typeface="Arial"/>
              </a:defRPr>
            </a:lvl5pPr>
            <a:lvl6pPr marL="942975" indent="-85725" algn="l" defTabSz="171450" rtl="0" eaLnBrk="1" latinLnBrk="0" hangingPunct="1">
              <a:spcBef>
                <a:spcPct val="20000"/>
              </a:spcBef>
              <a:buFont typeface="Arial"/>
              <a:buChar char="•"/>
              <a:defRPr sz="800" kern="1200">
                <a:solidFill>
                  <a:schemeClr val="tx1"/>
                </a:solidFill>
                <a:latin typeface="+mn-lt"/>
                <a:ea typeface="+mn-ea"/>
                <a:cs typeface="+mn-cs"/>
              </a:defRPr>
            </a:lvl6pPr>
            <a:lvl7pPr marL="1114425" indent="-85725" algn="l" defTabSz="171450" rtl="0" eaLnBrk="1" latinLnBrk="0" hangingPunct="1">
              <a:spcBef>
                <a:spcPct val="20000"/>
              </a:spcBef>
              <a:buFont typeface="Arial"/>
              <a:buChar char="•"/>
              <a:defRPr sz="800" kern="1200">
                <a:solidFill>
                  <a:schemeClr val="tx1"/>
                </a:solidFill>
                <a:latin typeface="+mn-lt"/>
                <a:ea typeface="+mn-ea"/>
                <a:cs typeface="+mn-cs"/>
              </a:defRPr>
            </a:lvl7pPr>
            <a:lvl8pPr marL="1285875" indent="-85725" algn="l" defTabSz="171450" rtl="0" eaLnBrk="1" latinLnBrk="0" hangingPunct="1">
              <a:spcBef>
                <a:spcPct val="20000"/>
              </a:spcBef>
              <a:buFont typeface="Arial"/>
              <a:buChar char="•"/>
              <a:defRPr sz="800" kern="1200">
                <a:solidFill>
                  <a:schemeClr val="tx1"/>
                </a:solidFill>
                <a:latin typeface="+mn-lt"/>
                <a:ea typeface="+mn-ea"/>
                <a:cs typeface="+mn-cs"/>
              </a:defRPr>
            </a:lvl8pPr>
            <a:lvl9pPr marL="1457325" indent="-85725" algn="l" defTabSz="171450" rtl="0" eaLnBrk="1" latinLnBrk="0" hangingPunct="1">
              <a:spcBef>
                <a:spcPct val="20000"/>
              </a:spcBef>
              <a:buFont typeface="Arial"/>
              <a:buChar char="•"/>
              <a:defRPr sz="800" kern="1200">
                <a:solidFill>
                  <a:schemeClr val="tx1"/>
                </a:solidFill>
                <a:latin typeface="+mn-lt"/>
                <a:ea typeface="+mn-ea"/>
                <a:cs typeface="+mn-cs"/>
              </a:defRPr>
            </a:lvl9pPr>
          </a:lstStyle>
          <a:p>
            <a:pPr algn="ctr">
              <a:lnSpc>
                <a:spcPct val="110000"/>
              </a:lnSpc>
              <a:spcBef>
                <a:spcPts val="196"/>
              </a:spcBef>
              <a:defRPr/>
            </a:pPr>
            <a:endParaRPr lang="en-US" sz="2745" b="0" dirty="0">
              <a:solidFill>
                <a:prstClr val="black"/>
              </a:solidFill>
              <a:latin typeface="Segoe UI Light"/>
              <a:sym typeface="Helvetica Neue Light"/>
            </a:endParaRPr>
          </a:p>
        </p:txBody>
      </p:sp>
      <p:sp>
        <p:nvSpPr>
          <p:cNvPr id="65" name="TextBox 64"/>
          <p:cNvSpPr txBox="1"/>
          <p:nvPr/>
        </p:nvSpPr>
        <p:spPr>
          <a:xfrm>
            <a:off x="337984" y="4034885"/>
            <a:ext cx="2514674" cy="814661"/>
          </a:xfrm>
          <a:prstGeom prst="rect">
            <a:avLst/>
          </a:prstGeom>
          <a:noFill/>
        </p:spPr>
        <p:txBody>
          <a:bodyPr wrap="square" rtlCol="0">
            <a:spAutoFit/>
          </a:bodyPr>
          <a:lstStyle/>
          <a:p>
            <a:pPr defTabSz="914367"/>
            <a:r>
              <a:rPr lang="en-US" sz="1568" dirty="0">
                <a:solidFill>
                  <a:prstClr val="black"/>
                </a:solidFill>
              </a:rPr>
              <a:t>Provide the business the data and analytics platform capabilities </a:t>
            </a:r>
          </a:p>
        </p:txBody>
      </p:sp>
      <p:sp>
        <p:nvSpPr>
          <p:cNvPr id="66" name="TextBox 65"/>
          <p:cNvSpPr txBox="1"/>
          <p:nvPr/>
        </p:nvSpPr>
        <p:spPr>
          <a:xfrm>
            <a:off x="3752646" y="3130015"/>
            <a:ext cx="2287170" cy="633625"/>
          </a:xfrm>
          <a:prstGeom prst="rect">
            <a:avLst/>
          </a:prstGeom>
          <a:noFill/>
        </p:spPr>
        <p:txBody>
          <a:bodyPr wrap="square" rtlCol="0">
            <a:spAutoFit/>
          </a:bodyPr>
          <a:lstStyle/>
          <a:p>
            <a:pPr algn="ctr" defTabSz="914367"/>
            <a:r>
              <a:rPr lang="en-US" sz="1765" dirty="0">
                <a:solidFill>
                  <a:prstClr val="white"/>
                </a:solidFill>
              </a:rPr>
              <a:t>Augment your Talent Pool</a:t>
            </a:r>
          </a:p>
        </p:txBody>
      </p:sp>
      <p:sp>
        <p:nvSpPr>
          <p:cNvPr id="3" name="TextBox 2"/>
          <p:cNvSpPr txBox="1"/>
          <p:nvPr/>
        </p:nvSpPr>
        <p:spPr>
          <a:xfrm>
            <a:off x="3047064" y="2195648"/>
            <a:ext cx="621583" cy="362072"/>
          </a:xfrm>
          <a:prstGeom prst="rect">
            <a:avLst/>
          </a:prstGeom>
          <a:noFill/>
        </p:spPr>
        <p:txBody>
          <a:bodyPr wrap="square" rtlCol="0">
            <a:spAutoFit/>
          </a:bodyPr>
          <a:lstStyle/>
          <a:p>
            <a:pPr defTabSz="914367"/>
            <a:r>
              <a:rPr lang="en-US" sz="1765" dirty="0">
                <a:solidFill>
                  <a:prstClr val="black"/>
                </a:solidFill>
              </a:rPr>
              <a:t>to</a:t>
            </a:r>
          </a:p>
        </p:txBody>
      </p:sp>
      <p:sp>
        <p:nvSpPr>
          <p:cNvPr id="55" name="TextBox 54"/>
          <p:cNvSpPr txBox="1"/>
          <p:nvPr/>
        </p:nvSpPr>
        <p:spPr>
          <a:xfrm>
            <a:off x="3823493" y="2189420"/>
            <a:ext cx="2680431" cy="362072"/>
          </a:xfrm>
          <a:prstGeom prst="rect">
            <a:avLst/>
          </a:prstGeom>
          <a:noFill/>
        </p:spPr>
        <p:txBody>
          <a:bodyPr wrap="square" rtlCol="0">
            <a:spAutoFit/>
          </a:bodyPr>
          <a:lstStyle/>
          <a:p>
            <a:pPr defTabSz="914367"/>
            <a:r>
              <a:rPr lang="en-US" sz="1765" dirty="0">
                <a:solidFill>
                  <a:prstClr val="white"/>
                </a:solidFill>
              </a:rPr>
              <a:t>Accelerate Insights</a:t>
            </a:r>
          </a:p>
        </p:txBody>
      </p:sp>
      <p:sp>
        <p:nvSpPr>
          <p:cNvPr id="68" name="TextBox 67"/>
          <p:cNvSpPr txBox="1"/>
          <p:nvPr/>
        </p:nvSpPr>
        <p:spPr>
          <a:xfrm>
            <a:off x="3695599" y="5180304"/>
            <a:ext cx="2361466" cy="633625"/>
          </a:xfrm>
          <a:prstGeom prst="rect">
            <a:avLst/>
          </a:prstGeom>
          <a:noFill/>
        </p:spPr>
        <p:txBody>
          <a:bodyPr wrap="square" rtlCol="0">
            <a:spAutoFit/>
          </a:bodyPr>
          <a:lstStyle/>
          <a:p>
            <a:pPr algn="ctr" defTabSz="914367"/>
            <a:r>
              <a:rPr lang="en-US" sz="1765" dirty="0">
                <a:solidFill>
                  <a:prstClr val="white"/>
                </a:solidFill>
              </a:rPr>
              <a:t>Answer Business Questions</a:t>
            </a:r>
          </a:p>
        </p:txBody>
      </p:sp>
      <p:sp>
        <p:nvSpPr>
          <p:cNvPr id="69" name="TextBox 68"/>
          <p:cNvSpPr txBox="1"/>
          <p:nvPr/>
        </p:nvSpPr>
        <p:spPr>
          <a:xfrm>
            <a:off x="3009797" y="3203311"/>
            <a:ext cx="621583" cy="362072"/>
          </a:xfrm>
          <a:prstGeom prst="rect">
            <a:avLst/>
          </a:prstGeom>
          <a:noFill/>
        </p:spPr>
        <p:txBody>
          <a:bodyPr wrap="square" rtlCol="0">
            <a:spAutoFit/>
          </a:bodyPr>
          <a:lstStyle/>
          <a:p>
            <a:pPr defTabSz="914367"/>
            <a:r>
              <a:rPr lang="en-US" sz="1765" dirty="0">
                <a:solidFill>
                  <a:prstClr val="black"/>
                </a:solidFill>
              </a:rPr>
              <a:t>and</a:t>
            </a:r>
          </a:p>
        </p:txBody>
      </p:sp>
      <p:sp>
        <p:nvSpPr>
          <p:cNvPr id="70" name="TextBox 69"/>
          <p:cNvSpPr txBox="1"/>
          <p:nvPr/>
        </p:nvSpPr>
        <p:spPr>
          <a:xfrm>
            <a:off x="3051445" y="4234441"/>
            <a:ext cx="621583" cy="362072"/>
          </a:xfrm>
          <a:prstGeom prst="rect">
            <a:avLst/>
          </a:prstGeom>
          <a:noFill/>
        </p:spPr>
        <p:txBody>
          <a:bodyPr wrap="square" rtlCol="0">
            <a:spAutoFit/>
          </a:bodyPr>
          <a:lstStyle/>
          <a:p>
            <a:pPr defTabSz="914367"/>
            <a:r>
              <a:rPr lang="en-US" sz="1765" dirty="0">
                <a:solidFill>
                  <a:prstClr val="black"/>
                </a:solidFill>
              </a:rPr>
              <a:t>to</a:t>
            </a:r>
          </a:p>
        </p:txBody>
      </p:sp>
      <p:sp>
        <p:nvSpPr>
          <p:cNvPr id="71" name="TextBox 70"/>
          <p:cNvSpPr txBox="1"/>
          <p:nvPr/>
        </p:nvSpPr>
        <p:spPr>
          <a:xfrm>
            <a:off x="2954063" y="5330497"/>
            <a:ext cx="584599" cy="362072"/>
          </a:xfrm>
          <a:prstGeom prst="rect">
            <a:avLst/>
          </a:prstGeom>
          <a:noFill/>
        </p:spPr>
        <p:txBody>
          <a:bodyPr wrap="square" rtlCol="0">
            <a:spAutoFit/>
          </a:bodyPr>
          <a:lstStyle/>
          <a:p>
            <a:pPr defTabSz="914367"/>
            <a:r>
              <a:rPr lang="en-US" sz="1765" dirty="0">
                <a:solidFill>
                  <a:prstClr val="black"/>
                </a:solidFill>
              </a:rPr>
              <a:t>and</a:t>
            </a:r>
          </a:p>
        </p:txBody>
      </p:sp>
      <p:sp>
        <p:nvSpPr>
          <p:cNvPr id="72" name="TextBox 71"/>
          <p:cNvSpPr txBox="1"/>
          <p:nvPr/>
        </p:nvSpPr>
        <p:spPr>
          <a:xfrm>
            <a:off x="280618" y="5047295"/>
            <a:ext cx="2514674" cy="814661"/>
          </a:xfrm>
          <a:prstGeom prst="rect">
            <a:avLst/>
          </a:prstGeom>
          <a:noFill/>
        </p:spPr>
        <p:txBody>
          <a:bodyPr wrap="square" rtlCol="0">
            <a:spAutoFit/>
          </a:bodyPr>
          <a:lstStyle/>
          <a:p>
            <a:pPr defTabSz="914367"/>
            <a:r>
              <a:rPr lang="en-US" sz="1568" dirty="0">
                <a:solidFill>
                  <a:prstClr val="black"/>
                </a:solidFill>
              </a:rPr>
              <a:t>Manage upkeep and running of existing systems</a:t>
            </a:r>
          </a:p>
        </p:txBody>
      </p:sp>
      <p:sp>
        <p:nvSpPr>
          <p:cNvPr id="5" name="TextBox 4"/>
          <p:cNvSpPr txBox="1"/>
          <p:nvPr/>
        </p:nvSpPr>
        <p:spPr>
          <a:xfrm>
            <a:off x="3417239" y="1599533"/>
            <a:ext cx="2670128" cy="362072"/>
          </a:xfrm>
          <a:prstGeom prst="rect">
            <a:avLst/>
          </a:prstGeom>
          <a:noFill/>
        </p:spPr>
        <p:txBody>
          <a:bodyPr wrap="square" rtlCol="0">
            <a:spAutoFit/>
          </a:bodyPr>
          <a:lstStyle/>
          <a:p>
            <a:pPr algn="ctr" defTabSz="914367"/>
            <a:r>
              <a:rPr lang="en-US" sz="1765" dirty="0">
                <a:solidFill>
                  <a:prstClr val="black"/>
                </a:solidFill>
              </a:rPr>
              <a:t>Outcomes</a:t>
            </a:r>
          </a:p>
        </p:txBody>
      </p:sp>
      <p:sp>
        <p:nvSpPr>
          <p:cNvPr id="73" name="TextBox 72"/>
          <p:cNvSpPr txBox="1"/>
          <p:nvPr/>
        </p:nvSpPr>
        <p:spPr>
          <a:xfrm>
            <a:off x="312272" y="1609747"/>
            <a:ext cx="2641791" cy="363946"/>
          </a:xfrm>
          <a:prstGeom prst="rect">
            <a:avLst/>
          </a:prstGeom>
          <a:noFill/>
        </p:spPr>
        <p:txBody>
          <a:bodyPr wrap="square" rtlCol="0">
            <a:spAutoFit/>
          </a:bodyPr>
          <a:lstStyle/>
          <a:p>
            <a:pPr algn="ctr" defTabSz="914367"/>
            <a:r>
              <a:rPr lang="en-US" sz="1765" dirty="0">
                <a:solidFill>
                  <a:prstClr val="black"/>
                </a:solidFill>
              </a:rPr>
              <a:t>Challenges</a:t>
            </a:r>
          </a:p>
        </p:txBody>
      </p:sp>
      <p:sp>
        <p:nvSpPr>
          <p:cNvPr id="67" name="Slide Number Placeholder 5"/>
          <p:cNvSpPr txBox="1">
            <a:spLocks/>
          </p:cNvSpPr>
          <p:nvPr/>
        </p:nvSpPr>
        <p:spPr>
          <a:xfrm>
            <a:off x="11728522" y="6552461"/>
            <a:ext cx="457135" cy="305054"/>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F0C36A03-D9A8-46D4-811A-EAB7DC2530AE}" type="slidenum">
              <a:rPr lang="en-US" sz="1200">
                <a:solidFill>
                  <a:prstClr val="black"/>
                </a:solidFill>
                <a:latin typeface="Segoe UI Light" panose="020B0502040204020203" pitchFamily="34" charset="0"/>
                <a:cs typeface="Segoe UI Light" panose="020B0502040204020203" pitchFamily="34" charset="0"/>
              </a:rPr>
              <a:pPr/>
              <a:t>58</a:t>
            </a:fld>
            <a:endParaRPr lang="en-US" sz="1200" dirty="0">
              <a:solidFill>
                <a:prstClr val="black"/>
              </a:solidFill>
              <a:latin typeface="Segoe UI Light" panose="020B0502040204020203" pitchFamily="34" charset="0"/>
              <a:cs typeface="Segoe UI Light" panose="020B0502040204020203" pitchFamily="34" charset="0"/>
            </a:endParaRPr>
          </a:p>
        </p:txBody>
      </p:sp>
      <p:sp>
        <p:nvSpPr>
          <p:cNvPr id="74" name="Footer Placeholder 4"/>
          <p:cNvSpPr txBox="1">
            <a:spLocks/>
          </p:cNvSpPr>
          <p:nvPr/>
        </p:nvSpPr>
        <p:spPr>
          <a:xfrm>
            <a:off x="3933117" y="6552460"/>
            <a:ext cx="4482124" cy="289123"/>
          </a:xfrm>
          <a:prstGeom prst="rect">
            <a:avLst/>
          </a:prstGeom>
        </p:spPr>
        <p:txBody>
          <a:bodyPr vert="horz" lIns="89642" tIns="44821" rIns="89642" bIns="44821" rtlCol="0" anchor="ctr"/>
          <a:lstStyle>
            <a:defPPr>
              <a:defRPr lang="en-US"/>
            </a:defPPr>
            <a:lvl1pPr marL="0" algn="ctr" defTabSz="932742" rtl="0" eaLnBrk="1" latinLnBrk="0" hangingPunct="1">
              <a:defRPr sz="800" kern="1200">
                <a:solidFill>
                  <a:schemeClr val="tx1">
                    <a:tint val="75000"/>
                  </a:schemeClr>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r>
              <a:rPr lang="en-US" sz="784" dirty="0">
                <a:solidFill>
                  <a:srgbClr val="464646"/>
                </a:solidFill>
              </a:rPr>
              <a:t>© 2016 Avanade Inc. All Rights Reserved.</a:t>
            </a:r>
          </a:p>
          <a:p>
            <a:pPr algn="l"/>
            <a:endParaRPr lang="en-US" sz="784" dirty="0">
              <a:solidFill>
                <a:prstClr val="black">
                  <a:tint val="75000"/>
                </a:prstClr>
              </a:solidFill>
            </a:endParaRPr>
          </a:p>
        </p:txBody>
      </p:sp>
    </p:spTree>
    <p:extLst>
      <p:ext uri="{BB962C8B-B14F-4D97-AF65-F5344CB8AC3E}">
        <p14:creationId xmlns:p14="http://schemas.microsoft.com/office/powerpoint/2010/main" val="1035677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7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7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7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73"/>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50"/>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1"/>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52"/>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54"/>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86"/>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P spid="51" grpId="0"/>
      <p:bldP spid="52" grpId="0" animBg="1"/>
      <p:bldP spid="54" grpId="0"/>
      <p:bldP spid="86" grpId="0" animBg="1"/>
      <p:bldP spid="38" grpId="0" animBg="1"/>
      <p:bldP spid="53" grpId="0" animBg="1"/>
      <p:bldP spid="2" grpId="0"/>
      <p:bldP spid="57" grpId="0" animBg="1"/>
      <p:bldP spid="58" grpId="0" animBg="1"/>
      <p:bldP spid="59" grpId="0"/>
      <p:bldP spid="61" grpId="0" animBg="1"/>
      <p:bldP spid="62" grpId="0" animBg="1"/>
      <p:bldP spid="63" grpId="0" animBg="1"/>
      <p:bldP spid="64" grpId="0" animBg="1"/>
      <p:bldP spid="65" grpId="0"/>
      <p:bldP spid="66" grpId="0"/>
      <p:bldP spid="3" grpId="0"/>
      <p:bldP spid="68" grpId="0"/>
      <p:bldP spid="69" grpId="0"/>
      <p:bldP spid="70" grpId="0"/>
      <p:bldP spid="71" grpId="0"/>
      <p:bldP spid="72" grpId="0"/>
      <p:bldP spid="5" grpId="0"/>
      <p:bldP spid="73"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4294967295"/>
          </p:nvPr>
        </p:nvSpPr>
        <p:spPr>
          <a:xfrm>
            <a:off x="0" y="6253163"/>
            <a:ext cx="4114800" cy="219075"/>
          </a:xfrm>
        </p:spPr>
        <p:txBody>
          <a:bodyPr/>
          <a:lstStyle/>
          <a:p>
            <a:r>
              <a:rPr lang="en-US" smtClean="0">
                <a:solidFill>
                  <a:srgbClr val="464646"/>
                </a:solidFill>
              </a:rPr>
              <a:t>© 2016 Avanade Inc. All Rights Reserved.</a:t>
            </a:r>
          </a:p>
          <a:p>
            <a:endParaRPr lang="en-US" dirty="0">
              <a:solidFill>
                <a:prstClr val="black">
                  <a:tint val="75000"/>
                </a:prstClr>
              </a:solidFill>
            </a:endParaRPr>
          </a:p>
        </p:txBody>
      </p:sp>
      <p:sp>
        <p:nvSpPr>
          <p:cNvPr id="6" name="Slide Number Placeholder 5"/>
          <p:cNvSpPr>
            <a:spLocks noGrp="1"/>
          </p:cNvSpPr>
          <p:nvPr>
            <p:ph type="sldNum" sz="quarter" idx="4294967295"/>
          </p:nvPr>
        </p:nvSpPr>
        <p:spPr>
          <a:xfrm>
            <a:off x="0" y="6253163"/>
            <a:ext cx="560388" cy="219075"/>
          </a:xfrm>
        </p:spPr>
        <p:txBody>
          <a:bodyPr/>
          <a:lstStyle/>
          <a:p>
            <a:r>
              <a:rPr lang="en-US" smtClean="0">
                <a:solidFill>
                  <a:prstClr val="black">
                    <a:tint val="75000"/>
                  </a:prstClr>
                </a:solidFill>
              </a:rPr>
              <a:t>     </a:t>
            </a:r>
            <a:fld id="{06CBF1F6-5712-4539-B263-770AB7E3CAED}" type="slidenum">
              <a:rPr lang="en-US" smtClean="0">
                <a:solidFill>
                  <a:prstClr val="black">
                    <a:tint val="75000"/>
                  </a:prstClr>
                </a:solidFill>
              </a:rPr>
              <a:pPr/>
              <a:t>59</a:t>
            </a:fld>
            <a:endParaRPr lang="en-US" dirty="0">
              <a:solidFill>
                <a:prstClr val="black">
                  <a:tint val="75000"/>
                </a:prstClr>
              </a:solidFill>
            </a:endParaRPr>
          </a:p>
        </p:txBody>
      </p:sp>
      <p:pic>
        <p:nvPicPr>
          <p:cNvPr id="7" name="Picture 6"/>
          <p:cNvPicPr>
            <a:picLocks noChangeAspect="1"/>
          </p:cNvPicPr>
          <p:nvPr/>
        </p:nvPicPr>
        <p:blipFill>
          <a:blip r:embed="rId3"/>
          <a:stretch>
            <a:fillRect/>
          </a:stretch>
        </p:blipFill>
        <p:spPr>
          <a:xfrm>
            <a:off x="1562100" y="138112"/>
            <a:ext cx="9067800" cy="6581775"/>
          </a:xfrm>
          <a:prstGeom prst="rect">
            <a:avLst/>
          </a:prstGeom>
        </p:spPr>
      </p:pic>
    </p:spTree>
    <p:extLst>
      <p:ext uri="{BB962C8B-B14F-4D97-AF65-F5344CB8AC3E}">
        <p14:creationId xmlns:p14="http://schemas.microsoft.com/office/powerpoint/2010/main" val="3023499364"/>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b="44341"/>
          <a:stretch/>
        </p:blipFill>
        <p:spPr>
          <a:xfrm>
            <a:off x="0" y="1511851"/>
            <a:ext cx="12192000" cy="5088000"/>
          </a:xfrm>
          <a:prstGeom prst="rect">
            <a:avLst/>
          </a:prstGeom>
          <a:noFill/>
          <a:ln>
            <a:noFill/>
          </a:ln>
        </p:spPr>
      </p:pic>
      <p:sp>
        <p:nvSpPr>
          <p:cNvPr id="4" name="Rectangle 3"/>
          <p:cNvSpPr/>
          <p:nvPr/>
        </p:nvSpPr>
        <p:spPr bwMode="auto">
          <a:xfrm>
            <a:off x="0" y="1496378"/>
            <a:ext cx="12192000" cy="5102534"/>
          </a:xfrm>
          <a:prstGeom prst="rect">
            <a:avLst/>
          </a:prstGeom>
          <a:solidFill>
            <a:srgbClr val="FFFFFF">
              <a:alpha val="8902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400">
              <a:solidFill>
                <a:schemeClr val="tx1"/>
              </a:solidFill>
              <a:ea typeface="Segoe UI" pitchFamily="34" charset="0"/>
              <a:cs typeface="Segoe UI" pitchFamily="34" charset="0"/>
            </a:endParaRPr>
          </a:p>
        </p:txBody>
      </p:sp>
      <p:sp>
        <p:nvSpPr>
          <p:cNvPr id="5" name="Text Placeholder 4"/>
          <p:cNvSpPr>
            <a:spLocks noGrp="1"/>
          </p:cNvSpPr>
          <p:nvPr>
            <p:ph type="body" sz="quarter" idx="10"/>
          </p:nvPr>
        </p:nvSpPr>
        <p:spPr>
          <a:xfrm>
            <a:off x="0" y="1"/>
            <a:ext cx="12192000" cy="1511850"/>
          </a:xfrm>
        </p:spPr>
        <p:txBody>
          <a:bodyPr>
            <a:normAutofit fontScale="77500" lnSpcReduction="20000"/>
          </a:bodyPr>
          <a:lstStyle/>
          <a:p>
            <a:r>
              <a:rPr lang="en-US" sz="5700" dirty="0" smtClean="0">
                <a:solidFill>
                  <a:schemeClr val="accent2"/>
                </a:solidFill>
              </a:rPr>
              <a:t>What’s This About?</a:t>
            </a:r>
            <a:endParaRPr lang="en-US" dirty="0" smtClean="0">
              <a:solidFill>
                <a:schemeClr val="accent2"/>
              </a:solidFill>
            </a:endParaRPr>
          </a:p>
          <a:p>
            <a:r>
              <a:rPr lang="en-US" sz="3800" dirty="0" smtClean="0">
                <a:solidFill>
                  <a:schemeClr val="accent2"/>
                </a:solidFill>
              </a:rPr>
              <a:t>Data</a:t>
            </a:r>
            <a:r>
              <a:rPr lang="en-US" dirty="0" smtClean="0">
                <a:solidFill>
                  <a:schemeClr val="accent2"/>
                </a:solidFill>
              </a:rPr>
              <a:t> </a:t>
            </a:r>
            <a:r>
              <a:rPr lang="en-US" dirty="0">
                <a:solidFill>
                  <a:schemeClr val="accent2"/>
                </a:solidFill>
              </a:rPr>
              <a:t>is a </a:t>
            </a:r>
            <a:r>
              <a:rPr lang="en-US" dirty="0" smtClean="0">
                <a:solidFill>
                  <a:schemeClr val="accent2"/>
                </a:solidFill>
              </a:rPr>
              <a:t>Key </a:t>
            </a:r>
            <a:r>
              <a:rPr lang="en-US" dirty="0">
                <a:solidFill>
                  <a:schemeClr val="accent2"/>
                </a:solidFill>
              </a:rPr>
              <a:t>S</a:t>
            </a:r>
            <a:r>
              <a:rPr lang="en-US" dirty="0" smtClean="0">
                <a:solidFill>
                  <a:schemeClr val="accent2"/>
                </a:solidFill>
              </a:rPr>
              <a:t>trategic Asset – Leverage It to Survive</a:t>
            </a:r>
            <a:endParaRPr lang="en-US" dirty="0">
              <a:solidFill>
                <a:schemeClr val="accent2"/>
              </a:solidFill>
            </a:endParaRPr>
          </a:p>
        </p:txBody>
      </p:sp>
      <p:sp>
        <p:nvSpPr>
          <p:cNvPr id="28" name="Rectangle 27"/>
          <p:cNvSpPr/>
          <p:nvPr/>
        </p:nvSpPr>
        <p:spPr>
          <a:xfrm>
            <a:off x="1275578" y="2054845"/>
            <a:ext cx="4105316" cy="1932256"/>
          </a:xfrm>
          <a:prstGeom prst="rect">
            <a:avLst/>
          </a:prstGeom>
          <a:noFill/>
          <a:ln w="25400" cap="flat" cmpd="sng" algn="ctr">
            <a:noFill/>
            <a:prstDash val="soli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lvl="0"/>
            <a:r>
              <a:rPr lang="en-US" sz="10000" kern="0" baseline="40000" dirty="0">
                <a:solidFill>
                  <a:schemeClr val="accent2"/>
                </a:solidFill>
                <a:latin typeface="Segoe UI Light"/>
                <a:cs typeface="Segoe UI Semibold" panose="020B0702040204020203" pitchFamily="34" charset="0"/>
              </a:rPr>
              <a:t>$</a:t>
            </a:r>
            <a:r>
              <a:rPr lang="en-US" sz="15000" kern="0" spc="-500" dirty="0">
                <a:solidFill>
                  <a:schemeClr val="accent2"/>
                </a:solidFill>
                <a:latin typeface="Segoe UI Light"/>
                <a:cs typeface="Segoe UI Semibold" panose="020B0702040204020203" pitchFamily="34" charset="0"/>
              </a:rPr>
              <a:t>1.6T</a:t>
            </a:r>
          </a:p>
        </p:txBody>
      </p:sp>
      <p:sp>
        <p:nvSpPr>
          <p:cNvPr id="29" name="Rectangle 28"/>
          <p:cNvSpPr/>
          <p:nvPr/>
        </p:nvSpPr>
        <p:spPr>
          <a:xfrm>
            <a:off x="1380363" y="4162951"/>
            <a:ext cx="3790086" cy="1042307"/>
          </a:xfrm>
          <a:prstGeom prst="rect">
            <a:avLst/>
          </a:prstGeom>
          <a:noFill/>
          <a:ln w="25400" cap="flat" cmpd="sng" algn="ctr">
            <a:noFill/>
            <a:prstDash val="soli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lvl="0">
              <a:spcBef>
                <a:spcPts val="1800"/>
              </a:spcBef>
              <a:spcAft>
                <a:spcPts val="1000"/>
              </a:spcAft>
            </a:pPr>
            <a:r>
              <a:rPr lang="en-US" kern="0" dirty="0">
                <a:solidFill>
                  <a:schemeClr val="accent2"/>
                </a:solidFill>
                <a:latin typeface="Segoe UI Semibold" panose="020B0702040204020203" pitchFamily="34" charset="0"/>
                <a:cs typeface="Segoe UI Semibold" panose="020B0702040204020203" pitchFamily="34" charset="0"/>
              </a:rPr>
              <a:t>Additional business value captured by companies that are leaders in using data assets to their advantage</a:t>
            </a:r>
          </a:p>
          <a:p>
            <a:pPr lvl="0">
              <a:spcAft>
                <a:spcPts val="1000"/>
              </a:spcAft>
            </a:pPr>
            <a:r>
              <a:rPr lang="en-US" sz="1000" dirty="0">
                <a:solidFill>
                  <a:schemeClr val="accent2"/>
                </a:solidFill>
                <a:latin typeface="Segoe UI" panose="020B0502040204020203" pitchFamily="34" charset="0"/>
                <a:cs typeface="Segoe UI" panose="020B0502040204020203" pitchFamily="34" charset="0"/>
              </a:rPr>
              <a:t>Source: IDC, 2014</a:t>
            </a:r>
          </a:p>
        </p:txBody>
      </p:sp>
      <p:sp>
        <p:nvSpPr>
          <p:cNvPr id="33" name="Rectangle 32"/>
          <p:cNvSpPr/>
          <p:nvPr/>
        </p:nvSpPr>
        <p:spPr>
          <a:xfrm>
            <a:off x="7071547" y="2037259"/>
            <a:ext cx="2951686" cy="1949842"/>
          </a:xfrm>
          <a:prstGeom prst="rect">
            <a:avLst/>
          </a:prstGeom>
          <a:noFill/>
          <a:ln w="25400" cap="flat" cmpd="sng" algn="ctr">
            <a:noFill/>
            <a:prstDash val="soli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lvl="0"/>
            <a:r>
              <a:rPr lang="en-US" sz="15000" kern="0" spc="-500" dirty="0">
                <a:solidFill>
                  <a:schemeClr val="accent2"/>
                </a:solidFill>
                <a:latin typeface="Segoe UI Light"/>
                <a:cs typeface="Segoe UI Semibold" panose="020B0702040204020203" pitchFamily="34" charset="0"/>
              </a:rPr>
              <a:t>10</a:t>
            </a:r>
            <a:r>
              <a:rPr lang="en-US" sz="10000" kern="0" dirty="0">
                <a:solidFill>
                  <a:schemeClr val="accent2"/>
                </a:solidFill>
                <a:latin typeface="Segoe UI Light"/>
                <a:cs typeface="Segoe UI Semibold" panose="020B0702040204020203" pitchFamily="34" charset="0"/>
              </a:rPr>
              <a:t>%</a:t>
            </a:r>
          </a:p>
        </p:txBody>
      </p:sp>
      <p:sp>
        <p:nvSpPr>
          <p:cNvPr id="34" name="Rectangle 33"/>
          <p:cNvSpPr/>
          <p:nvPr/>
        </p:nvSpPr>
        <p:spPr>
          <a:xfrm>
            <a:off x="7194642" y="4162951"/>
            <a:ext cx="3950877" cy="1480457"/>
          </a:xfrm>
          <a:prstGeom prst="rect">
            <a:avLst/>
          </a:prstGeom>
          <a:noFill/>
          <a:ln w="25400" cap="flat" cmpd="sng" algn="ctr">
            <a:noFill/>
            <a:prstDash val="soli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lvl="0">
              <a:spcAft>
                <a:spcPts val="1000"/>
              </a:spcAft>
            </a:pPr>
            <a:r>
              <a:rPr lang="en-US" kern="0" dirty="0">
                <a:solidFill>
                  <a:schemeClr val="accent2"/>
                </a:solidFill>
                <a:latin typeface="Segoe UI Semibold" panose="020B0702040204020203" pitchFamily="34" charset="0"/>
                <a:cs typeface="Segoe UI Semibold" panose="020B0702040204020203" pitchFamily="34" charset="0"/>
              </a:rPr>
              <a:t>Percent of organizations expected</a:t>
            </a:r>
            <a:br>
              <a:rPr lang="en-US" kern="0" dirty="0">
                <a:solidFill>
                  <a:schemeClr val="accent2"/>
                </a:solidFill>
                <a:latin typeface="Segoe UI Semibold" panose="020B0702040204020203" pitchFamily="34" charset="0"/>
                <a:cs typeface="Segoe UI Semibold" panose="020B0702040204020203" pitchFamily="34" charset="0"/>
              </a:rPr>
            </a:br>
            <a:r>
              <a:rPr lang="en-US" kern="0" dirty="0">
                <a:solidFill>
                  <a:schemeClr val="accent2"/>
                </a:solidFill>
                <a:latin typeface="Segoe UI Semibold" panose="020B0702040204020203" pitchFamily="34" charset="0"/>
                <a:cs typeface="Segoe UI Semibold" panose="020B0702040204020203" pitchFamily="34" charset="0"/>
              </a:rPr>
              <a:t>to have a highly profitable business unit specifically for productizing and commercializing their data by 2020</a:t>
            </a:r>
          </a:p>
          <a:p>
            <a:pPr>
              <a:spcAft>
                <a:spcPts val="1000"/>
              </a:spcAft>
            </a:pPr>
            <a:r>
              <a:rPr lang="en-US" sz="1000" dirty="0">
                <a:solidFill>
                  <a:schemeClr val="accent2"/>
                </a:solidFill>
                <a:latin typeface="Segoe UI" panose="020B0502040204020203" pitchFamily="34" charset="0"/>
                <a:cs typeface="Segoe UI" panose="020B0502040204020203" pitchFamily="34" charset="0"/>
              </a:rPr>
              <a:t>Source: Gartner, 2016</a:t>
            </a:r>
          </a:p>
          <a:p>
            <a:pPr lvl="0">
              <a:spcBef>
                <a:spcPts val="1800"/>
              </a:spcBef>
              <a:spcAft>
                <a:spcPts val="1000"/>
              </a:spcAft>
            </a:pPr>
            <a:endParaRPr lang="en-US" kern="0" dirty="0">
              <a:solidFill>
                <a:schemeClr val="accent2"/>
              </a:solidFill>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397305695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9922882" y="2683258"/>
            <a:ext cx="1916693" cy="1774796"/>
            <a:chOff x="9922882" y="2683258"/>
            <a:chExt cx="1916693" cy="1774796"/>
          </a:xfrm>
        </p:grpSpPr>
        <p:sp>
          <p:nvSpPr>
            <p:cNvPr id="52" name="Rectangle 51"/>
            <p:cNvSpPr/>
            <p:nvPr/>
          </p:nvSpPr>
          <p:spPr bwMode="auto">
            <a:xfrm>
              <a:off x="9922882" y="3977042"/>
              <a:ext cx="1916693" cy="48101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lvl="0" defTabSz="914367">
                <a:spcAft>
                  <a:spcPts val="1200"/>
                </a:spcAft>
                <a:buSzPct val="90000"/>
              </a:pPr>
              <a:r>
                <a:rPr lang="en-US" sz="1400" dirty="0">
                  <a:solidFill>
                    <a:schemeClr val="tx1"/>
                  </a:solidFill>
                  <a:latin typeface="Segoe UI" panose="020B0502040204020203" pitchFamily="34" charset="0"/>
                  <a:cs typeface="Segoe UI" panose="020B0502040204020203" pitchFamily="34" charset="0"/>
                </a:rPr>
                <a:t>Exploring new business opportunities with </a:t>
              </a:r>
              <a:r>
                <a:rPr lang="en-US" sz="1400" b="1" dirty="0">
                  <a:solidFill>
                    <a:schemeClr val="tx1"/>
                  </a:solidFill>
                  <a:latin typeface="Segoe UI" panose="020B0502040204020203" pitchFamily="34" charset="0"/>
                  <a:cs typeface="Segoe UI" panose="020B0502040204020203" pitchFamily="34" charset="0"/>
                </a:rPr>
                <a:t>data-driven services</a:t>
              </a:r>
            </a:p>
          </p:txBody>
        </p:sp>
        <p:grpSp>
          <p:nvGrpSpPr>
            <p:cNvPr id="5" name="Group 4"/>
            <p:cNvGrpSpPr/>
            <p:nvPr/>
          </p:nvGrpSpPr>
          <p:grpSpPr>
            <a:xfrm>
              <a:off x="10138840" y="2683258"/>
              <a:ext cx="1293820" cy="856568"/>
              <a:chOff x="9996890" y="2240429"/>
              <a:chExt cx="1381772" cy="914796"/>
            </a:xfrm>
          </p:grpSpPr>
          <p:sp>
            <p:nvSpPr>
              <p:cNvPr id="69" name="Line 19"/>
              <p:cNvSpPr>
                <a:spLocks noChangeShapeType="1"/>
              </p:cNvSpPr>
              <p:nvPr/>
            </p:nvSpPr>
            <p:spPr bwMode="auto">
              <a:xfrm flipV="1">
                <a:off x="10148547" y="2404029"/>
                <a:ext cx="249019" cy="312050"/>
              </a:xfrm>
              <a:prstGeom prst="line">
                <a:avLst/>
              </a:prstGeom>
              <a:noFill/>
              <a:ln w="34925" cap="flat">
                <a:solidFill>
                  <a:schemeClr val="accent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2" name="Line 22"/>
              <p:cNvSpPr>
                <a:spLocks noChangeShapeType="1"/>
              </p:cNvSpPr>
              <p:nvPr/>
            </p:nvSpPr>
            <p:spPr bwMode="auto">
              <a:xfrm>
                <a:off x="10505871" y="2404031"/>
                <a:ext cx="350073" cy="570544"/>
              </a:xfrm>
              <a:prstGeom prst="line">
                <a:avLst/>
              </a:prstGeom>
              <a:noFill/>
              <a:ln w="34925" cap="flat">
                <a:solidFill>
                  <a:schemeClr val="accent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 name="Oval 16"/>
              <p:cNvSpPr>
                <a:spLocks noChangeArrowheads="1"/>
              </p:cNvSpPr>
              <p:nvPr/>
            </p:nvSpPr>
            <p:spPr bwMode="auto">
              <a:xfrm>
                <a:off x="10373753" y="2240429"/>
                <a:ext cx="182880" cy="182880"/>
              </a:xfrm>
              <a:prstGeom prst="ellipse">
                <a:avLst/>
              </a:prstGeom>
              <a:noFill/>
              <a:ln w="34925"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8" name="Oval 18"/>
              <p:cNvSpPr>
                <a:spLocks noChangeArrowheads="1"/>
              </p:cNvSpPr>
              <p:nvPr/>
            </p:nvSpPr>
            <p:spPr bwMode="auto">
              <a:xfrm>
                <a:off x="9996890" y="2697453"/>
                <a:ext cx="182880" cy="182880"/>
              </a:xfrm>
              <a:prstGeom prst="ellipse">
                <a:avLst/>
              </a:prstGeom>
              <a:noFill/>
              <a:ln w="34925"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3" name="Line 19"/>
              <p:cNvSpPr>
                <a:spLocks noChangeShapeType="1"/>
              </p:cNvSpPr>
              <p:nvPr/>
            </p:nvSpPr>
            <p:spPr bwMode="auto">
              <a:xfrm flipV="1">
                <a:off x="10990642" y="2689303"/>
                <a:ext cx="249019" cy="312050"/>
              </a:xfrm>
              <a:prstGeom prst="line">
                <a:avLst/>
              </a:prstGeom>
              <a:noFill/>
              <a:ln w="34925" cap="flat">
                <a:solidFill>
                  <a:schemeClr val="accent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 name="Oval 15"/>
              <p:cNvSpPr>
                <a:spLocks noChangeArrowheads="1"/>
              </p:cNvSpPr>
              <p:nvPr/>
            </p:nvSpPr>
            <p:spPr bwMode="auto">
              <a:xfrm>
                <a:off x="11195782" y="2541006"/>
                <a:ext cx="182880" cy="182880"/>
              </a:xfrm>
              <a:prstGeom prst="ellipse">
                <a:avLst/>
              </a:prstGeom>
              <a:noFill/>
              <a:ln w="34925"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7" name="Oval 17"/>
              <p:cNvSpPr>
                <a:spLocks noChangeArrowheads="1"/>
              </p:cNvSpPr>
              <p:nvPr/>
            </p:nvSpPr>
            <p:spPr bwMode="auto">
              <a:xfrm>
                <a:off x="10825725" y="2972345"/>
                <a:ext cx="182880" cy="182880"/>
              </a:xfrm>
              <a:prstGeom prst="ellipse">
                <a:avLst/>
              </a:prstGeom>
              <a:noFill/>
              <a:ln w="34925"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3" name="Group 2"/>
          <p:cNvGrpSpPr/>
          <p:nvPr/>
        </p:nvGrpSpPr>
        <p:grpSpPr>
          <a:xfrm>
            <a:off x="424542" y="2440842"/>
            <a:ext cx="1903206" cy="2560320"/>
            <a:chOff x="424542" y="2440842"/>
            <a:chExt cx="1903206" cy="2560320"/>
          </a:xfrm>
        </p:grpSpPr>
        <p:sp>
          <p:nvSpPr>
            <p:cNvPr id="47" name="Rectangle 46"/>
            <p:cNvSpPr/>
            <p:nvPr/>
          </p:nvSpPr>
          <p:spPr bwMode="auto">
            <a:xfrm>
              <a:off x="424542" y="3977041"/>
              <a:ext cx="1694329" cy="8022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14367">
                <a:spcAft>
                  <a:spcPts val="1200"/>
                </a:spcAft>
                <a:buSzPct val="90000"/>
              </a:pPr>
              <a:r>
                <a:rPr lang="en-US" sz="1400" dirty="0">
                  <a:solidFill>
                    <a:schemeClr val="tx1"/>
                  </a:solidFill>
                  <a:latin typeface="Segoe UI" panose="020B0502040204020203" pitchFamily="34" charset="0"/>
                  <a:cs typeface="Segoe UI" panose="020B0502040204020203" pitchFamily="34" charset="0"/>
                </a:rPr>
                <a:t>Improving visibility</a:t>
              </a:r>
              <a:br>
                <a:rPr lang="en-US" sz="1400" dirty="0">
                  <a:solidFill>
                    <a:schemeClr val="tx1"/>
                  </a:solidFill>
                  <a:latin typeface="Segoe UI" panose="020B0502040204020203" pitchFamily="34" charset="0"/>
                  <a:cs typeface="Segoe UI" panose="020B0502040204020203" pitchFamily="34" charset="0"/>
                </a:rPr>
              </a:br>
              <a:r>
                <a:rPr lang="en-US" sz="1400" dirty="0">
                  <a:solidFill>
                    <a:schemeClr val="tx1"/>
                  </a:solidFill>
                  <a:latin typeface="Segoe UI" panose="020B0502040204020203" pitchFamily="34" charset="0"/>
                  <a:cs typeface="Segoe UI" panose="020B0502040204020203" pitchFamily="34" charset="0"/>
                </a:rPr>
                <a:t>and making accurate predictions with </a:t>
              </a:r>
              <a:r>
                <a:rPr lang="en-US" sz="1400" b="1" dirty="0">
                  <a:solidFill>
                    <a:schemeClr val="tx1"/>
                  </a:solidFill>
                  <a:latin typeface="Segoe UI" panose="020B0502040204020203" pitchFamily="34" charset="0"/>
                  <a:cs typeface="Segoe UI" panose="020B0502040204020203" pitchFamily="34" charset="0"/>
                </a:rPr>
                <a:t>remote monitoring</a:t>
              </a:r>
            </a:p>
            <a:p>
              <a:pPr marL="91440" indent="-91440" defTabSz="914367">
                <a:spcAft>
                  <a:spcPts val="1200"/>
                </a:spcAft>
                <a:buClr>
                  <a:srgbClr val="0078D7"/>
                </a:buClr>
                <a:buSzPct val="90000"/>
                <a:buFont typeface="Arial" panose="020B0604020202020204" pitchFamily="34" charset="0"/>
                <a:buChar char="•"/>
              </a:pPr>
              <a:endParaRPr lang="en-US" sz="1400" dirty="0">
                <a:solidFill>
                  <a:schemeClr val="tx1"/>
                </a:solidFill>
                <a:latin typeface="Segoe UI" panose="020B0502040204020203" pitchFamily="34" charset="0"/>
                <a:cs typeface="Segoe UI" panose="020B0502040204020203" pitchFamily="34" charset="0"/>
              </a:endParaRPr>
            </a:p>
            <a:p>
              <a:pPr defTabSz="914367">
                <a:spcAft>
                  <a:spcPts val="1200"/>
                </a:spcAft>
                <a:buSzPct val="90000"/>
              </a:pPr>
              <a:endParaRPr lang="en-US" sz="1400" dirty="0">
                <a:solidFill>
                  <a:schemeClr val="tx1"/>
                </a:solidFill>
                <a:latin typeface="Segoe UI" panose="020B0502040204020203" pitchFamily="34" charset="0"/>
                <a:cs typeface="Segoe UI" panose="020B0502040204020203" pitchFamily="34" charset="0"/>
              </a:endParaRPr>
            </a:p>
          </p:txBody>
        </p:sp>
        <p:grpSp>
          <p:nvGrpSpPr>
            <p:cNvPr id="36" name="Group 35"/>
            <p:cNvGrpSpPr/>
            <p:nvPr/>
          </p:nvGrpSpPr>
          <p:grpSpPr>
            <a:xfrm>
              <a:off x="478014" y="2556750"/>
              <a:ext cx="1111100" cy="1109584"/>
              <a:chOff x="-4075112" y="-1241425"/>
              <a:chExt cx="1162050" cy="1160463"/>
            </a:xfrm>
          </p:grpSpPr>
          <p:sp>
            <p:nvSpPr>
              <p:cNvPr id="37" name="Oval 7"/>
              <p:cNvSpPr>
                <a:spLocks noChangeArrowheads="1"/>
              </p:cNvSpPr>
              <p:nvPr/>
            </p:nvSpPr>
            <p:spPr bwMode="auto">
              <a:xfrm>
                <a:off x="-4075112" y="-1241425"/>
                <a:ext cx="744538" cy="755650"/>
              </a:xfrm>
              <a:prstGeom prst="ellipse">
                <a:avLst/>
              </a:prstGeom>
              <a:noFill/>
              <a:ln w="3492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Line 8"/>
              <p:cNvSpPr>
                <a:spLocks noChangeShapeType="1"/>
              </p:cNvSpPr>
              <p:nvPr/>
            </p:nvSpPr>
            <p:spPr bwMode="auto">
              <a:xfrm>
                <a:off x="-3443287" y="-598487"/>
                <a:ext cx="112713" cy="112713"/>
              </a:xfrm>
              <a:prstGeom prst="line">
                <a:avLst/>
              </a:prstGeom>
              <a:noFill/>
              <a:ln w="34925" cap="flat">
                <a:solidFill>
                  <a:schemeClr val="accent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Freeform 9"/>
              <p:cNvSpPr>
                <a:spLocks/>
              </p:cNvSpPr>
              <p:nvPr/>
            </p:nvSpPr>
            <p:spPr bwMode="auto">
              <a:xfrm>
                <a:off x="-3387725" y="-542925"/>
                <a:ext cx="474663" cy="461963"/>
              </a:xfrm>
              <a:custGeom>
                <a:avLst/>
                <a:gdLst>
                  <a:gd name="T0" fmla="*/ 299 w 299"/>
                  <a:gd name="T1" fmla="*/ 220 h 291"/>
                  <a:gd name="T2" fmla="*/ 228 w 299"/>
                  <a:gd name="T3" fmla="*/ 291 h 291"/>
                  <a:gd name="T4" fmla="*/ 0 w 299"/>
                  <a:gd name="T5" fmla="*/ 64 h 291"/>
                  <a:gd name="T6" fmla="*/ 71 w 299"/>
                  <a:gd name="T7" fmla="*/ 0 h 291"/>
                  <a:gd name="T8" fmla="*/ 299 w 299"/>
                  <a:gd name="T9" fmla="*/ 220 h 291"/>
                </a:gdLst>
                <a:ahLst/>
                <a:cxnLst>
                  <a:cxn ang="0">
                    <a:pos x="T0" y="T1"/>
                  </a:cxn>
                  <a:cxn ang="0">
                    <a:pos x="T2" y="T3"/>
                  </a:cxn>
                  <a:cxn ang="0">
                    <a:pos x="T4" y="T5"/>
                  </a:cxn>
                  <a:cxn ang="0">
                    <a:pos x="T6" y="T7"/>
                  </a:cxn>
                  <a:cxn ang="0">
                    <a:pos x="T8" y="T9"/>
                  </a:cxn>
                </a:cxnLst>
                <a:rect l="0" t="0" r="r" b="b"/>
                <a:pathLst>
                  <a:path w="299" h="291">
                    <a:moveTo>
                      <a:pt x="299" y="220"/>
                    </a:moveTo>
                    <a:lnTo>
                      <a:pt x="228" y="291"/>
                    </a:lnTo>
                    <a:lnTo>
                      <a:pt x="0" y="64"/>
                    </a:lnTo>
                    <a:lnTo>
                      <a:pt x="71" y="0"/>
                    </a:lnTo>
                    <a:lnTo>
                      <a:pt x="299" y="220"/>
                    </a:lnTo>
                    <a:close/>
                  </a:path>
                </a:pathLst>
              </a:custGeom>
              <a:noFill/>
              <a:ln w="34925"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cxnSp>
          <p:nvCxnSpPr>
            <p:cNvPr id="7" name="Straight Connector 6"/>
            <p:cNvCxnSpPr/>
            <p:nvPr/>
          </p:nvCxnSpPr>
          <p:spPr>
            <a:xfrm>
              <a:off x="2327748" y="2440842"/>
              <a:ext cx="0" cy="2560320"/>
            </a:xfrm>
            <a:prstGeom prst="line">
              <a:avLst/>
            </a:prstGeom>
            <a:ln>
              <a:solidFill>
                <a:srgbClr val="D2D2D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 name="Group 3"/>
          <p:cNvGrpSpPr/>
          <p:nvPr/>
        </p:nvGrpSpPr>
        <p:grpSpPr>
          <a:xfrm>
            <a:off x="2536625" y="2440842"/>
            <a:ext cx="2233855" cy="2560320"/>
            <a:chOff x="2536625" y="2440842"/>
            <a:chExt cx="2233855" cy="2560320"/>
          </a:xfrm>
        </p:grpSpPr>
        <p:cxnSp>
          <p:nvCxnSpPr>
            <p:cNvPr id="74" name="Straight Connector 73"/>
            <p:cNvCxnSpPr/>
            <p:nvPr/>
          </p:nvCxnSpPr>
          <p:spPr>
            <a:xfrm>
              <a:off x="4770480" y="2440842"/>
              <a:ext cx="0" cy="2560320"/>
            </a:xfrm>
            <a:prstGeom prst="line">
              <a:avLst/>
            </a:prstGeom>
            <a:ln>
              <a:solidFill>
                <a:srgbClr val="D2D2D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bwMode="auto">
            <a:xfrm>
              <a:off x="2536625" y="3977042"/>
              <a:ext cx="2024978" cy="80227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lvl="0" defTabSz="914367">
                <a:spcAft>
                  <a:spcPts val="1200"/>
                </a:spcAft>
                <a:buSzPct val="90000"/>
              </a:pPr>
              <a:r>
                <a:rPr lang="en-US" sz="1400" dirty="0">
                  <a:solidFill>
                    <a:schemeClr val="tx1"/>
                  </a:solidFill>
                  <a:latin typeface="Segoe UI" panose="020B0502040204020203" pitchFamily="34" charset="0"/>
                  <a:cs typeface="Segoe UI" panose="020B0502040204020203" pitchFamily="34" charset="0"/>
                </a:rPr>
                <a:t>Getting the right products to the right places with </a:t>
              </a:r>
              <a:r>
                <a:rPr lang="en-US" sz="1400" b="1" dirty="0">
                  <a:solidFill>
                    <a:schemeClr val="tx1"/>
                  </a:solidFill>
                  <a:latin typeface="Segoe UI" panose="020B0502040204020203" pitchFamily="34" charset="0"/>
                  <a:cs typeface="Segoe UI" panose="020B0502040204020203" pitchFamily="34" charset="0"/>
                </a:rPr>
                <a:t>inventory management</a:t>
              </a:r>
            </a:p>
          </p:txBody>
        </p:sp>
        <p:grpSp>
          <p:nvGrpSpPr>
            <p:cNvPr id="33" name="Group 32"/>
            <p:cNvGrpSpPr/>
            <p:nvPr/>
          </p:nvGrpSpPr>
          <p:grpSpPr>
            <a:xfrm>
              <a:off x="3179731" y="2563043"/>
              <a:ext cx="738766" cy="1096998"/>
              <a:chOff x="-2406650" y="179388"/>
              <a:chExt cx="788988" cy="1171575"/>
            </a:xfrm>
          </p:grpSpPr>
          <p:sp>
            <p:nvSpPr>
              <p:cNvPr id="34" name="Oval 5"/>
              <p:cNvSpPr>
                <a:spLocks noChangeArrowheads="1"/>
              </p:cNvSpPr>
              <p:nvPr/>
            </p:nvSpPr>
            <p:spPr bwMode="auto">
              <a:xfrm>
                <a:off x="-2124075" y="460375"/>
                <a:ext cx="225425" cy="225425"/>
              </a:xfrm>
              <a:prstGeom prst="ellipse">
                <a:avLst/>
              </a:prstGeom>
              <a:noFill/>
              <a:ln w="34925"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Freeform 6"/>
              <p:cNvSpPr>
                <a:spLocks/>
              </p:cNvSpPr>
              <p:nvPr/>
            </p:nvSpPr>
            <p:spPr bwMode="auto">
              <a:xfrm>
                <a:off x="-2406650" y="179388"/>
                <a:ext cx="788988" cy="1171575"/>
              </a:xfrm>
              <a:custGeom>
                <a:avLst/>
                <a:gdLst>
                  <a:gd name="T0" fmla="*/ 70 w 70"/>
                  <a:gd name="T1" fmla="*/ 37 h 104"/>
                  <a:gd name="T2" fmla="*/ 35 w 70"/>
                  <a:gd name="T3" fmla="*/ 0 h 104"/>
                  <a:gd name="T4" fmla="*/ 0 w 70"/>
                  <a:gd name="T5" fmla="*/ 37 h 104"/>
                  <a:gd name="T6" fmla="*/ 35 w 70"/>
                  <a:gd name="T7" fmla="*/ 104 h 104"/>
                  <a:gd name="T8" fmla="*/ 70 w 70"/>
                  <a:gd name="T9" fmla="*/ 37 h 104"/>
                </a:gdLst>
                <a:ahLst/>
                <a:cxnLst>
                  <a:cxn ang="0">
                    <a:pos x="T0" y="T1"/>
                  </a:cxn>
                  <a:cxn ang="0">
                    <a:pos x="T2" y="T3"/>
                  </a:cxn>
                  <a:cxn ang="0">
                    <a:pos x="T4" y="T5"/>
                  </a:cxn>
                  <a:cxn ang="0">
                    <a:pos x="T6" y="T7"/>
                  </a:cxn>
                  <a:cxn ang="0">
                    <a:pos x="T8" y="T9"/>
                  </a:cxn>
                </a:cxnLst>
                <a:rect l="0" t="0" r="r" b="b"/>
                <a:pathLst>
                  <a:path w="70" h="104">
                    <a:moveTo>
                      <a:pt x="70" y="37"/>
                    </a:moveTo>
                    <a:cubicBezTo>
                      <a:pt x="70" y="17"/>
                      <a:pt x="54" y="0"/>
                      <a:pt x="35" y="0"/>
                    </a:cubicBezTo>
                    <a:cubicBezTo>
                      <a:pt x="16" y="0"/>
                      <a:pt x="0" y="17"/>
                      <a:pt x="0" y="37"/>
                    </a:cubicBezTo>
                    <a:cubicBezTo>
                      <a:pt x="0" y="62"/>
                      <a:pt x="35" y="104"/>
                      <a:pt x="35" y="104"/>
                    </a:cubicBezTo>
                    <a:cubicBezTo>
                      <a:pt x="35" y="104"/>
                      <a:pt x="70" y="62"/>
                      <a:pt x="70" y="37"/>
                    </a:cubicBezTo>
                    <a:close/>
                  </a:path>
                </a:pathLst>
              </a:custGeom>
              <a:noFill/>
              <a:ln w="3492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6" name="Group 5"/>
          <p:cNvGrpSpPr/>
          <p:nvPr/>
        </p:nvGrpSpPr>
        <p:grpSpPr>
          <a:xfrm>
            <a:off x="4979357" y="2440842"/>
            <a:ext cx="2201435" cy="2560320"/>
            <a:chOff x="4979357" y="2440842"/>
            <a:chExt cx="2201435" cy="2560320"/>
          </a:xfrm>
        </p:grpSpPr>
        <p:cxnSp>
          <p:nvCxnSpPr>
            <p:cNvPr id="75" name="Straight Connector 74"/>
            <p:cNvCxnSpPr/>
            <p:nvPr/>
          </p:nvCxnSpPr>
          <p:spPr>
            <a:xfrm>
              <a:off x="7180792" y="2440842"/>
              <a:ext cx="0" cy="2560320"/>
            </a:xfrm>
            <a:prstGeom prst="line">
              <a:avLst/>
            </a:prstGeom>
            <a:ln>
              <a:solidFill>
                <a:srgbClr val="D2D2D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0" name="Rectangle 49"/>
            <p:cNvSpPr/>
            <p:nvPr/>
          </p:nvSpPr>
          <p:spPr bwMode="auto">
            <a:xfrm>
              <a:off x="4979357" y="3977041"/>
              <a:ext cx="1992558" cy="96202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lvl="0" defTabSz="914367">
                <a:spcAft>
                  <a:spcPts val="1200"/>
                </a:spcAft>
                <a:buSzPct val="90000"/>
              </a:pPr>
              <a:r>
                <a:rPr lang="en-US" sz="1400" dirty="0">
                  <a:solidFill>
                    <a:schemeClr val="tx1"/>
                  </a:solidFill>
                  <a:latin typeface="Segoe UI" panose="020B0502040204020203" pitchFamily="34" charset="0"/>
                  <a:cs typeface="Segoe UI" panose="020B0502040204020203" pitchFamily="34" charset="0"/>
                </a:rPr>
                <a:t>Offering customers exactly what they want, when they want it, with </a:t>
              </a:r>
              <a:r>
                <a:rPr lang="en-US" sz="1400" b="1" dirty="0">
                  <a:solidFill>
                    <a:schemeClr val="tx1"/>
                  </a:solidFill>
                  <a:latin typeface="Segoe UI" panose="020B0502040204020203" pitchFamily="34" charset="0"/>
                  <a:cs typeface="Segoe UI" panose="020B0502040204020203" pitchFamily="34" charset="0"/>
                </a:rPr>
                <a:t>personalization</a:t>
              </a:r>
            </a:p>
          </p:txBody>
        </p:sp>
        <p:grpSp>
          <p:nvGrpSpPr>
            <p:cNvPr id="40" name="Group 39"/>
            <p:cNvGrpSpPr/>
            <p:nvPr/>
          </p:nvGrpSpPr>
          <p:grpSpPr>
            <a:xfrm>
              <a:off x="5347610" y="2482848"/>
              <a:ext cx="1256052" cy="1171324"/>
              <a:chOff x="-1357312" y="-1714500"/>
              <a:chExt cx="1341438" cy="1250951"/>
            </a:xfrm>
          </p:grpSpPr>
          <p:sp>
            <p:nvSpPr>
              <p:cNvPr id="42" name="Freeform 11"/>
              <p:cNvSpPr>
                <a:spLocks/>
              </p:cNvSpPr>
              <p:nvPr/>
            </p:nvSpPr>
            <p:spPr bwMode="auto">
              <a:xfrm>
                <a:off x="-985837" y="-1714500"/>
                <a:ext cx="969963" cy="1239838"/>
              </a:xfrm>
              <a:custGeom>
                <a:avLst/>
                <a:gdLst>
                  <a:gd name="T0" fmla="*/ 6 w 86"/>
                  <a:gd name="T1" fmla="*/ 52 h 110"/>
                  <a:gd name="T2" fmla="*/ 24 w 86"/>
                  <a:gd name="T3" fmla="*/ 25 h 110"/>
                  <a:gd name="T4" fmla="*/ 24 w 86"/>
                  <a:gd name="T5" fmla="*/ 10 h 110"/>
                  <a:gd name="T6" fmla="*/ 31 w 86"/>
                  <a:gd name="T7" fmla="*/ 3 h 110"/>
                  <a:gd name="T8" fmla="*/ 43 w 86"/>
                  <a:gd name="T9" fmla="*/ 6 h 110"/>
                  <a:gd name="T10" fmla="*/ 50 w 86"/>
                  <a:gd name="T11" fmla="*/ 26 h 110"/>
                  <a:gd name="T12" fmla="*/ 47 w 86"/>
                  <a:gd name="T13" fmla="*/ 43 h 110"/>
                  <a:gd name="T14" fmla="*/ 76 w 86"/>
                  <a:gd name="T15" fmla="*/ 43 h 110"/>
                  <a:gd name="T16" fmla="*/ 86 w 86"/>
                  <a:gd name="T17" fmla="*/ 52 h 110"/>
                  <a:gd name="T18" fmla="*/ 78 w 86"/>
                  <a:gd name="T19" fmla="*/ 63 h 110"/>
                  <a:gd name="T20" fmla="*/ 83 w 86"/>
                  <a:gd name="T21" fmla="*/ 69 h 110"/>
                  <a:gd name="T22" fmla="*/ 76 w 86"/>
                  <a:gd name="T23" fmla="*/ 76 h 110"/>
                  <a:gd name="T24" fmla="*/ 81 w 86"/>
                  <a:gd name="T25" fmla="*/ 82 h 110"/>
                  <a:gd name="T26" fmla="*/ 75 w 86"/>
                  <a:gd name="T27" fmla="*/ 90 h 110"/>
                  <a:gd name="T28" fmla="*/ 78 w 86"/>
                  <a:gd name="T29" fmla="*/ 97 h 110"/>
                  <a:gd name="T30" fmla="*/ 63 w 86"/>
                  <a:gd name="T31" fmla="*/ 108 h 110"/>
                  <a:gd name="T32" fmla="*/ 14 w 86"/>
                  <a:gd name="T33" fmla="*/ 108 h 110"/>
                  <a:gd name="T34" fmla="*/ 0 w 86"/>
                  <a:gd name="T35" fmla="*/ 104 h 110"/>
                  <a:gd name="T36" fmla="*/ 0 w 86"/>
                  <a:gd name="T37" fmla="*/ 61 h 110"/>
                  <a:gd name="T38" fmla="*/ 6 w 86"/>
                  <a:gd name="T39" fmla="*/ 52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6" h="110">
                    <a:moveTo>
                      <a:pt x="6" y="52"/>
                    </a:moveTo>
                    <a:cubicBezTo>
                      <a:pt x="6" y="52"/>
                      <a:pt x="22" y="33"/>
                      <a:pt x="24" y="25"/>
                    </a:cubicBezTo>
                    <a:cubicBezTo>
                      <a:pt x="25" y="21"/>
                      <a:pt x="24" y="10"/>
                      <a:pt x="24" y="10"/>
                    </a:cubicBezTo>
                    <a:cubicBezTo>
                      <a:pt x="24" y="10"/>
                      <a:pt x="22" y="6"/>
                      <a:pt x="31" y="3"/>
                    </a:cubicBezTo>
                    <a:cubicBezTo>
                      <a:pt x="40" y="0"/>
                      <a:pt x="43" y="6"/>
                      <a:pt x="43" y="6"/>
                    </a:cubicBezTo>
                    <a:cubicBezTo>
                      <a:pt x="43" y="6"/>
                      <a:pt x="49" y="15"/>
                      <a:pt x="50" y="26"/>
                    </a:cubicBezTo>
                    <a:cubicBezTo>
                      <a:pt x="50" y="37"/>
                      <a:pt x="47" y="43"/>
                      <a:pt x="47" y="43"/>
                    </a:cubicBezTo>
                    <a:cubicBezTo>
                      <a:pt x="76" y="43"/>
                      <a:pt x="76" y="43"/>
                      <a:pt x="76" y="43"/>
                    </a:cubicBezTo>
                    <a:cubicBezTo>
                      <a:pt x="76" y="43"/>
                      <a:pt x="85" y="43"/>
                      <a:pt x="86" y="52"/>
                    </a:cubicBezTo>
                    <a:cubicBezTo>
                      <a:pt x="86" y="61"/>
                      <a:pt x="78" y="63"/>
                      <a:pt x="78" y="63"/>
                    </a:cubicBezTo>
                    <a:cubicBezTo>
                      <a:pt x="78" y="63"/>
                      <a:pt x="83" y="65"/>
                      <a:pt x="83" y="69"/>
                    </a:cubicBezTo>
                    <a:cubicBezTo>
                      <a:pt x="83" y="74"/>
                      <a:pt x="76" y="76"/>
                      <a:pt x="76" y="76"/>
                    </a:cubicBezTo>
                    <a:cubicBezTo>
                      <a:pt x="76" y="76"/>
                      <a:pt x="81" y="79"/>
                      <a:pt x="81" y="82"/>
                    </a:cubicBezTo>
                    <a:cubicBezTo>
                      <a:pt x="81" y="88"/>
                      <a:pt x="75" y="90"/>
                      <a:pt x="75" y="90"/>
                    </a:cubicBezTo>
                    <a:cubicBezTo>
                      <a:pt x="75" y="90"/>
                      <a:pt x="78" y="91"/>
                      <a:pt x="78" y="97"/>
                    </a:cubicBezTo>
                    <a:cubicBezTo>
                      <a:pt x="78" y="103"/>
                      <a:pt x="74" y="108"/>
                      <a:pt x="63" y="108"/>
                    </a:cubicBezTo>
                    <a:cubicBezTo>
                      <a:pt x="52" y="108"/>
                      <a:pt x="19" y="110"/>
                      <a:pt x="14" y="108"/>
                    </a:cubicBezTo>
                    <a:cubicBezTo>
                      <a:pt x="0" y="104"/>
                      <a:pt x="0" y="104"/>
                      <a:pt x="0" y="104"/>
                    </a:cubicBezTo>
                    <a:cubicBezTo>
                      <a:pt x="0" y="61"/>
                      <a:pt x="0" y="61"/>
                      <a:pt x="0" y="61"/>
                    </a:cubicBezTo>
                    <a:lnTo>
                      <a:pt x="6" y="52"/>
                    </a:lnTo>
                    <a:close/>
                  </a:path>
                </a:pathLst>
              </a:custGeom>
              <a:noFill/>
              <a:ln w="3492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 name="Freeform 10"/>
              <p:cNvSpPr>
                <a:spLocks/>
              </p:cNvSpPr>
              <p:nvPr/>
            </p:nvSpPr>
            <p:spPr bwMode="auto">
              <a:xfrm>
                <a:off x="-1357312" y="-1128712"/>
                <a:ext cx="360363" cy="665163"/>
              </a:xfrm>
              <a:custGeom>
                <a:avLst/>
                <a:gdLst>
                  <a:gd name="T0" fmla="*/ 24 w 32"/>
                  <a:gd name="T1" fmla="*/ 59 h 59"/>
                  <a:gd name="T2" fmla="*/ 7 w 32"/>
                  <a:gd name="T3" fmla="*/ 59 h 59"/>
                  <a:gd name="T4" fmla="*/ 0 w 32"/>
                  <a:gd name="T5" fmla="*/ 52 h 59"/>
                  <a:gd name="T6" fmla="*/ 0 w 32"/>
                  <a:gd name="T7" fmla="*/ 8 h 59"/>
                  <a:gd name="T8" fmla="*/ 7 w 32"/>
                  <a:gd name="T9" fmla="*/ 0 h 59"/>
                  <a:gd name="T10" fmla="*/ 24 w 32"/>
                  <a:gd name="T11" fmla="*/ 0 h 59"/>
                  <a:gd name="T12" fmla="*/ 32 w 32"/>
                  <a:gd name="T13" fmla="*/ 8 h 59"/>
                  <a:gd name="T14" fmla="*/ 32 w 32"/>
                  <a:gd name="T15" fmla="*/ 52 h 59"/>
                  <a:gd name="T16" fmla="*/ 24 w 32"/>
                  <a:gd name="T17"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59">
                    <a:moveTo>
                      <a:pt x="24" y="59"/>
                    </a:moveTo>
                    <a:cubicBezTo>
                      <a:pt x="7" y="59"/>
                      <a:pt x="7" y="59"/>
                      <a:pt x="7" y="59"/>
                    </a:cubicBezTo>
                    <a:cubicBezTo>
                      <a:pt x="3" y="59"/>
                      <a:pt x="0" y="56"/>
                      <a:pt x="0" y="52"/>
                    </a:cubicBezTo>
                    <a:cubicBezTo>
                      <a:pt x="0" y="8"/>
                      <a:pt x="0" y="8"/>
                      <a:pt x="0" y="8"/>
                    </a:cubicBezTo>
                    <a:cubicBezTo>
                      <a:pt x="0" y="4"/>
                      <a:pt x="3" y="0"/>
                      <a:pt x="7" y="0"/>
                    </a:cubicBezTo>
                    <a:cubicBezTo>
                      <a:pt x="24" y="0"/>
                      <a:pt x="24" y="0"/>
                      <a:pt x="24" y="0"/>
                    </a:cubicBezTo>
                    <a:cubicBezTo>
                      <a:pt x="28" y="0"/>
                      <a:pt x="32" y="4"/>
                      <a:pt x="32" y="8"/>
                    </a:cubicBezTo>
                    <a:cubicBezTo>
                      <a:pt x="32" y="52"/>
                      <a:pt x="32" y="52"/>
                      <a:pt x="32" y="52"/>
                    </a:cubicBezTo>
                    <a:cubicBezTo>
                      <a:pt x="32" y="56"/>
                      <a:pt x="28" y="59"/>
                      <a:pt x="24" y="59"/>
                    </a:cubicBezTo>
                    <a:close/>
                  </a:path>
                </a:pathLst>
              </a:custGeom>
              <a:noFill/>
              <a:ln w="34925"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8" name="Group 7"/>
          <p:cNvGrpSpPr/>
          <p:nvPr/>
        </p:nvGrpSpPr>
        <p:grpSpPr>
          <a:xfrm>
            <a:off x="7389670" y="2440842"/>
            <a:ext cx="2324334" cy="2560320"/>
            <a:chOff x="7389670" y="2440842"/>
            <a:chExt cx="2324334" cy="2560320"/>
          </a:xfrm>
        </p:grpSpPr>
        <p:cxnSp>
          <p:nvCxnSpPr>
            <p:cNvPr id="76" name="Straight Connector 75"/>
            <p:cNvCxnSpPr/>
            <p:nvPr/>
          </p:nvCxnSpPr>
          <p:spPr>
            <a:xfrm>
              <a:off x="9714004" y="2440842"/>
              <a:ext cx="0" cy="2560320"/>
            </a:xfrm>
            <a:prstGeom prst="line">
              <a:avLst/>
            </a:prstGeom>
            <a:ln>
              <a:solidFill>
                <a:srgbClr val="D2D2D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1" name="Rectangle 50"/>
            <p:cNvSpPr/>
            <p:nvPr/>
          </p:nvSpPr>
          <p:spPr bwMode="auto">
            <a:xfrm>
              <a:off x="7389670" y="3977041"/>
              <a:ext cx="2115457" cy="71913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lvl="0" defTabSz="914367">
                <a:spcAft>
                  <a:spcPts val="1200"/>
                </a:spcAft>
                <a:buSzPct val="90000"/>
              </a:pPr>
              <a:r>
                <a:rPr lang="en-US" sz="1400" dirty="0">
                  <a:solidFill>
                    <a:schemeClr val="tx1"/>
                  </a:solidFill>
                  <a:latin typeface="Segoe UI" panose="020B0502040204020203" pitchFamily="34" charset="0"/>
                  <a:cs typeface="Segoe UI" panose="020B0502040204020203" pitchFamily="34" charset="0"/>
                </a:rPr>
                <a:t>Fixing problems proactively before they start with </a:t>
              </a:r>
              <a:r>
                <a:rPr lang="en-US" sz="1400" b="1" dirty="0">
                  <a:solidFill>
                    <a:schemeClr val="tx1"/>
                  </a:solidFill>
                  <a:latin typeface="Segoe UI" panose="020B0502040204020203" pitchFamily="34" charset="0"/>
                  <a:cs typeface="Segoe UI" panose="020B0502040204020203" pitchFamily="34" charset="0"/>
                </a:rPr>
                <a:t>predictive maintenance</a:t>
              </a:r>
            </a:p>
          </p:txBody>
        </p:sp>
        <p:grpSp>
          <p:nvGrpSpPr>
            <p:cNvPr id="43" name="Group 42"/>
            <p:cNvGrpSpPr/>
            <p:nvPr/>
          </p:nvGrpSpPr>
          <p:grpSpPr>
            <a:xfrm>
              <a:off x="7851331" y="2514732"/>
              <a:ext cx="1192136" cy="1193620"/>
              <a:chOff x="-5133975" y="584200"/>
              <a:chExt cx="1273175" cy="1274763"/>
            </a:xfrm>
          </p:grpSpPr>
          <p:sp>
            <p:nvSpPr>
              <p:cNvPr id="44" name="Freeform 12"/>
              <p:cNvSpPr>
                <a:spLocks/>
              </p:cNvSpPr>
              <p:nvPr/>
            </p:nvSpPr>
            <p:spPr bwMode="auto">
              <a:xfrm>
                <a:off x="-5133975" y="584200"/>
                <a:ext cx="1273175" cy="1274763"/>
              </a:xfrm>
              <a:custGeom>
                <a:avLst/>
                <a:gdLst>
                  <a:gd name="T0" fmla="*/ 93 w 113"/>
                  <a:gd name="T1" fmla="*/ 20 h 113"/>
                  <a:gd name="T2" fmla="*/ 93 w 113"/>
                  <a:gd name="T3" fmla="*/ 93 h 113"/>
                  <a:gd name="T4" fmla="*/ 20 w 113"/>
                  <a:gd name="T5" fmla="*/ 93 h 113"/>
                  <a:gd name="T6" fmla="*/ 20 w 113"/>
                  <a:gd name="T7" fmla="*/ 20 h 113"/>
                  <a:gd name="T8" fmla="*/ 93 w 113"/>
                  <a:gd name="T9" fmla="*/ 20 h 113"/>
                </a:gdLst>
                <a:ahLst/>
                <a:cxnLst>
                  <a:cxn ang="0">
                    <a:pos x="T0" y="T1"/>
                  </a:cxn>
                  <a:cxn ang="0">
                    <a:pos x="T2" y="T3"/>
                  </a:cxn>
                  <a:cxn ang="0">
                    <a:pos x="T4" y="T5"/>
                  </a:cxn>
                  <a:cxn ang="0">
                    <a:pos x="T6" y="T7"/>
                  </a:cxn>
                  <a:cxn ang="0">
                    <a:pos x="T8" y="T9"/>
                  </a:cxn>
                </a:cxnLst>
                <a:rect l="0" t="0" r="r" b="b"/>
                <a:pathLst>
                  <a:path w="113" h="113">
                    <a:moveTo>
                      <a:pt x="93" y="20"/>
                    </a:moveTo>
                    <a:cubicBezTo>
                      <a:pt x="113" y="40"/>
                      <a:pt x="113" y="73"/>
                      <a:pt x="93" y="93"/>
                    </a:cubicBezTo>
                    <a:cubicBezTo>
                      <a:pt x="73" y="113"/>
                      <a:pt x="40" y="113"/>
                      <a:pt x="20" y="93"/>
                    </a:cubicBezTo>
                    <a:cubicBezTo>
                      <a:pt x="0" y="73"/>
                      <a:pt x="0" y="40"/>
                      <a:pt x="20" y="20"/>
                    </a:cubicBezTo>
                    <a:cubicBezTo>
                      <a:pt x="40" y="0"/>
                      <a:pt x="73" y="0"/>
                      <a:pt x="93" y="20"/>
                    </a:cubicBezTo>
                    <a:close/>
                  </a:path>
                </a:pathLst>
              </a:custGeom>
              <a:noFill/>
              <a:ln w="3492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Line 13"/>
              <p:cNvSpPr>
                <a:spLocks noChangeShapeType="1"/>
              </p:cNvSpPr>
              <p:nvPr/>
            </p:nvSpPr>
            <p:spPr bwMode="auto">
              <a:xfrm>
                <a:off x="-4503737" y="935038"/>
                <a:ext cx="0" cy="415925"/>
              </a:xfrm>
              <a:prstGeom prst="line">
                <a:avLst/>
              </a:prstGeom>
              <a:noFill/>
              <a:ln w="34925" cap="flat">
                <a:solidFill>
                  <a:srgbClr val="00205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 name="Line 14"/>
              <p:cNvSpPr>
                <a:spLocks noChangeShapeType="1"/>
              </p:cNvSpPr>
              <p:nvPr/>
            </p:nvSpPr>
            <p:spPr bwMode="auto">
              <a:xfrm>
                <a:off x="-4503737" y="1430338"/>
                <a:ext cx="0" cy="68263"/>
              </a:xfrm>
              <a:prstGeom prst="line">
                <a:avLst/>
              </a:prstGeom>
              <a:noFill/>
              <a:ln w="34925" cap="flat">
                <a:solidFill>
                  <a:srgbClr val="00205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grpSp>
      <p:sp>
        <p:nvSpPr>
          <p:cNvPr id="11" name="Text Placeholder 10"/>
          <p:cNvSpPr>
            <a:spLocks noGrp="1"/>
          </p:cNvSpPr>
          <p:nvPr>
            <p:ph type="body" sz="quarter" idx="10"/>
          </p:nvPr>
        </p:nvSpPr>
        <p:spPr>
          <a:xfrm>
            <a:off x="0" y="0"/>
            <a:ext cx="12192000" cy="2180491"/>
          </a:xfrm>
        </p:spPr>
        <p:txBody>
          <a:bodyPr>
            <a:normAutofit/>
          </a:bodyPr>
          <a:lstStyle/>
          <a:p>
            <a:r>
              <a:rPr lang="en-US" dirty="0" smtClean="0">
                <a:solidFill>
                  <a:schemeClr val="accent2"/>
                </a:solidFill>
              </a:rPr>
              <a:t>What’s this About?</a:t>
            </a:r>
          </a:p>
          <a:p>
            <a:r>
              <a:rPr lang="en-US" sz="3200" dirty="0" smtClean="0">
                <a:solidFill>
                  <a:schemeClr val="accent2"/>
                </a:solidFill>
              </a:rPr>
              <a:t>Get Ahead of the Competition</a:t>
            </a:r>
            <a:endParaRPr lang="en-US" sz="3200" dirty="0">
              <a:solidFill>
                <a:schemeClr val="accent2"/>
              </a:solidFill>
            </a:endParaRPr>
          </a:p>
        </p:txBody>
      </p:sp>
      <p:sp>
        <p:nvSpPr>
          <p:cNvPr id="2" name="Rectangle 1"/>
          <p:cNvSpPr/>
          <p:nvPr/>
        </p:nvSpPr>
        <p:spPr>
          <a:xfrm>
            <a:off x="4833257" y="2440842"/>
            <a:ext cx="2268812" cy="2560320"/>
          </a:xfrm>
          <a:prstGeom prst="rect">
            <a:avLst/>
          </a:prstGeom>
          <a:solidFill>
            <a:schemeClr val="accent2">
              <a:alpha val="36000"/>
            </a:schemeClr>
          </a:solidFill>
          <a:ln w="25400">
            <a:no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Rectangular Callout 9"/>
          <p:cNvSpPr/>
          <p:nvPr/>
        </p:nvSpPr>
        <p:spPr>
          <a:xfrm>
            <a:off x="5347610" y="5245768"/>
            <a:ext cx="2042060" cy="721895"/>
          </a:xfrm>
          <a:prstGeom prst="wedgeRectCallout">
            <a:avLst>
              <a:gd name="adj1" fmla="val -22516"/>
              <a:gd name="adj2" fmla="val -78452"/>
            </a:avLst>
          </a:prstGeom>
          <a:noFill/>
          <a:ln w="12700">
            <a:solidFill>
              <a:schemeClr val="accent2">
                <a:alpha val="36000"/>
              </a:schemeClr>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sz="1400" b="1" dirty="0" smtClean="0">
                <a:solidFill>
                  <a:schemeClr val="accent2"/>
                </a:solidFill>
                <a:latin typeface="+mj-lt"/>
              </a:rPr>
              <a:t>What this presentation explores</a:t>
            </a:r>
            <a:endParaRPr lang="en-US" sz="1400" b="1" dirty="0">
              <a:solidFill>
                <a:schemeClr val="accent2"/>
              </a:solidFill>
              <a:latin typeface="+mj-lt"/>
            </a:endParaRPr>
          </a:p>
        </p:txBody>
      </p:sp>
    </p:spTree>
    <p:extLst>
      <p:ext uri="{BB962C8B-B14F-4D97-AF65-F5344CB8AC3E}">
        <p14:creationId xmlns:p14="http://schemas.microsoft.com/office/powerpoint/2010/main" val="4203673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50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nodeType="withEffect">
                                  <p:stCondLst>
                                    <p:cond delay="75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nodeType="withEffect">
                                  <p:stCondLst>
                                    <p:cond delay="100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par>
                                <p:cTn id="17" presetID="10" presetClass="entr" presetSubtype="0" fill="hold" nodeType="withEffect">
                                  <p:stCondLst>
                                    <p:cond delay="125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a:xfrm>
            <a:off x="508000" y="299804"/>
            <a:ext cx="5000737" cy="5770796"/>
          </a:xfrm>
        </p:spPr>
        <p:txBody>
          <a:bodyPr/>
          <a:lstStyle/>
          <a:p>
            <a:r>
              <a:rPr lang="en-US" sz="3600" dirty="0" smtClean="0"/>
              <a:t>We are living in the era of the 4</a:t>
            </a:r>
            <a:r>
              <a:rPr lang="en-US" sz="3600" baseline="30000" dirty="0" smtClean="0"/>
              <a:t>th</a:t>
            </a:r>
            <a:r>
              <a:rPr lang="en-US" sz="3600" dirty="0" smtClean="0"/>
              <a:t> industrial revolution</a:t>
            </a:r>
            <a:endParaRPr lang="en-US" sz="3600" dirty="0"/>
          </a:p>
        </p:txBody>
      </p:sp>
      <p:sp>
        <p:nvSpPr>
          <p:cNvPr id="4" name="Footer Placeholder 3"/>
          <p:cNvSpPr>
            <a:spLocks noGrp="1"/>
          </p:cNvSpPr>
          <p:nvPr>
            <p:ph type="ftr" sz="quarter" idx="3"/>
          </p:nvPr>
        </p:nvSpPr>
        <p:spPr/>
        <p:txBody>
          <a:bodyPr/>
          <a:lstStyle/>
          <a:p>
            <a:r>
              <a:rPr lang="en-US" smtClean="0"/>
              <a:t>Confidential</a:t>
            </a:r>
            <a:endParaRPr lang="en-US"/>
          </a:p>
        </p:txBody>
      </p:sp>
      <p:sp>
        <p:nvSpPr>
          <p:cNvPr id="5" name="Slide Number Placeholder 4"/>
          <p:cNvSpPr>
            <a:spLocks noGrp="1"/>
          </p:cNvSpPr>
          <p:nvPr>
            <p:ph type="sldNum" sz="quarter" idx="4"/>
          </p:nvPr>
        </p:nvSpPr>
        <p:spPr/>
        <p:txBody>
          <a:bodyPr/>
          <a:lstStyle/>
          <a:p>
            <a:pPr defTabSz="914363"/>
            <a:fld id="{727B4C2D-45E2-4621-8491-2995EB46A674}" type="slidenum">
              <a:rPr lang="en-US" smtClean="0"/>
              <a:pPr defTabSz="914363"/>
              <a:t>8</a:t>
            </a:fld>
            <a:endParaRPr lang="en-US"/>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59537" y="199165"/>
            <a:ext cx="6238849" cy="5962650"/>
          </a:xfrm>
          <a:prstGeom prst="rect">
            <a:avLst/>
          </a:prstGeom>
        </p:spPr>
      </p:pic>
      <p:sp>
        <p:nvSpPr>
          <p:cNvPr id="8" name="Title 2"/>
          <p:cNvSpPr txBox="1">
            <a:spLocks/>
          </p:cNvSpPr>
          <p:nvPr/>
        </p:nvSpPr>
        <p:spPr>
          <a:xfrm>
            <a:off x="508000" y="299804"/>
            <a:ext cx="4902773" cy="1143985"/>
          </a:xfrm>
          <a:prstGeom prst="rect">
            <a:avLst/>
          </a:prstGeom>
          <a:noFill/>
        </p:spPr>
        <p:txBody>
          <a:bodyPr vert="horz" wrap="square" lIns="0" tIns="0" rIns="0" bIns="0" rtlCol="0" anchor="ctr">
            <a:noAutofit/>
          </a:bodyPr>
          <a:lstStyle>
            <a:lvl1pPr algn="l" defTabSz="914363" rtl="0" eaLnBrk="1" latinLnBrk="0" hangingPunct="1">
              <a:lnSpc>
                <a:spcPct val="90000"/>
              </a:lnSpc>
              <a:spcBef>
                <a:spcPct val="0"/>
              </a:spcBef>
              <a:buNone/>
              <a:defRPr lang="en-US" sz="4800" b="0" kern="1200" cap="none" spc="-100" baseline="0">
                <a:ln w="3175">
                  <a:noFill/>
                </a:ln>
                <a:solidFill>
                  <a:schemeClr val="accent2"/>
                </a:solidFill>
                <a:effectLst/>
                <a:latin typeface="+mj-lt"/>
                <a:ea typeface="+mn-ea"/>
                <a:cs typeface="Segoe UI" panose="020B0502040204020203" pitchFamily="34" charset="0"/>
              </a:defRPr>
            </a:lvl1pPr>
          </a:lstStyle>
          <a:p>
            <a:r>
              <a:rPr lang="en-US" sz="4400" dirty="0" smtClean="0"/>
              <a:t>Why</a:t>
            </a:r>
            <a:r>
              <a:rPr lang="en-US" dirty="0" smtClean="0"/>
              <a:t> </a:t>
            </a:r>
            <a:r>
              <a:rPr lang="en-US" sz="4400" dirty="0" smtClean="0"/>
              <a:t>Now?</a:t>
            </a:r>
          </a:p>
        </p:txBody>
      </p:sp>
    </p:spTree>
    <p:extLst>
      <p:ext uri="{BB962C8B-B14F-4D97-AF65-F5344CB8AC3E}">
        <p14:creationId xmlns:p14="http://schemas.microsoft.com/office/powerpoint/2010/main" val="465139792"/>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400" dirty="0" smtClean="0"/>
              <a:t>Why Now?</a:t>
            </a:r>
            <a:br>
              <a:rPr lang="en-US" sz="4400" dirty="0" smtClean="0"/>
            </a:br>
            <a:r>
              <a:rPr lang="en-US" sz="3200" dirty="0"/>
              <a:t>The Era of the 4</a:t>
            </a:r>
            <a:r>
              <a:rPr lang="en-US" sz="3200" baseline="30000" dirty="0"/>
              <a:t>th</a:t>
            </a:r>
            <a:r>
              <a:rPr lang="en-US" sz="3200" dirty="0"/>
              <a:t> </a:t>
            </a:r>
            <a:r>
              <a:rPr lang="en-US" sz="3200" dirty="0" smtClean="0"/>
              <a:t>Revolution</a:t>
            </a:r>
            <a:endParaRPr lang="en-US" sz="3200" dirty="0"/>
          </a:p>
        </p:txBody>
      </p:sp>
      <p:sp>
        <p:nvSpPr>
          <p:cNvPr id="4" name="Footer Placeholder 3"/>
          <p:cNvSpPr>
            <a:spLocks noGrp="1"/>
          </p:cNvSpPr>
          <p:nvPr>
            <p:ph type="ftr" sz="quarter" idx="3"/>
          </p:nvPr>
        </p:nvSpPr>
        <p:spPr/>
        <p:txBody>
          <a:bodyPr/>
          <a:lstStyle/>
          <a:p>
            <a:r>
              <a:rPr lang="en-US" smtClean="0"/>
              <a:t>Confidential</a:t>
            </a:r>
            <a:endParaRPr lang="en-US"/>
          </a:p>
        </p:txBody>
      </p:sp>
      <p:sp>
        <p:nvSpPr>
          <p:cNvPr id="5" name="Slide Number Placeholder 4"/>
          <p:cNvSpPr>
            <a:spLocks noGrp="1"/>
          </p:cNvSpPr>
          <p:nvPr>
            <p:ph type="sldNum" sz="quarter" idx="4"/>
          </p:nvPr>
        </p:nvSpPr>
        <p:spPr/>
        <p:txBody>
          <a:bodyPr/>
          <a:lstStyle/>
          <a:p>
            <a:pPr defTabSz="914363"/>
            <a:fld id="{727B4C2D-45E2-4621-8491-2995EB46A674}" type="slidenum">
              <a:rPr lang="en-US" smtClean="0"/>
              <a:pPr defTabSz="914363"/>
              <a:t>9</a:t>
            </a:fld>
            <a:endParaRPr lang="en-US"/>
          </a:p>
        </p:txBody>
      </p:sp>
      <p:sp>
        <p:nvSpPr>
          <p:cNvPr id="6" name="Snip Diagonal Corner Rectangle 5"/>
          <p:cNvSpPr/>
          <p:nvPr/>
        </p:nvSpPr>
        <p:spPr>
          <a:xfrm>
            <a:off x="2178687" y="3739979"/>
            <a:ext cx="2603157" cy="1540476"/>
          </a:xfrm>
          <a:prstGeom prst="snip2DiagRect">
            <a:avLst/>
          </a:prstGeom>
          <a:solidFill>
            <a:schemeClr val="tx1">
              <a:alpha val="36000"/>
            </a:schemeClr>
          </a:solidFill>
          <a:ln w="25400">
            <a:no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b="1" dirty="0" smtClean="0">
                <a:solidFill>
                  <a:schemeClr val="bg1"/>
                </a:solidFill>
              </a:rPr>
              <a:t>Industrial </a:t>
            </a:r>
          </a:p>
          <a:p>
            <a:pPr algn="ctr"/>
            <a:r>
              <a:rPr lang="en-US" b="1" dirty="0" smtClean="0">
                <a:solidFill>
                  <a:schemeClr val="bg1"/>
                </a:solidFill>
              </a:rPr>
              <a:t>Revolution</a:t>
            </a:r>
          </a:p>
          <a:p>
            <a:pPr algn="ctr"/>
            <a:r>
              <a:rPr lang="en-US" sz="1400" dirty="0" smtClean="0"/>
              <a:t>Machines replace dangerous &amp; heavy work</a:t>
            </a:r>
            <a:endParaRPr lang="en-US" sz="1400"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75395" y="3813603"/>
            <a:ext cx="392264" cy="392264"/>
          </a:xfrm>
          <a:prstGeom prst="rect">
            <a:avLst/>
          </a:prstGeom>
        </p:spPr>
      </p:pic>
      <p:sp>
        <p:nvSpPr>
          <p:cNvPr id="9" name="Snip Diagonal Corner Rectangle 8"/>
          <p:cNvSpPr/>
          <p:nvPr/>
        </p:nvSpPr>
        <p:spPr>
          <a:xfrm>
            <a:off x="4946601" y="3328087"/>
            <a:ext cx="2603157" cy="1952368"/>
          </a:xfrm>
          <a:prstGeom prst="snip2DiagRect">
            <a:avLst/>
          </a:prstGeom>
          <a:solidFill>
            <a:schemeClr val="accent2">
              <a:alpha val="36000"/>
            </a:schemeClr>
          </a:solidFill>
          <a:ln w="25400">
            <a:no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b="1" dirty="0" smtClean="0">
                <a:solidFill>
                  <a:schemeClr val="bg1"/>
                </a:solidFill>
              </a:rPr>
              <a:t>Industrial </a:t>
            </a:r>
          </a:p>
          <a:p>
            <a:pPr algn="ctr"/>
            <a:r>
              <a:rPr lang="en-US" b="1" dirty="0" smtClean="0">
                <a:solidFill>
                  <a:schemeClr val="bg1"/>
                </a:solidFill>
              </a:rPr>
              <a:t>Revolution</a:t>
            </a:r>
          </a:p>
          <a:p>
            <a:pPr algn="ctr"/>
            <a:r>
              <a:rPr lang="en-US" sz="1400" dirty="0" smtClean="0"/>
              <a:t>Machines replace repetitive &amp; tedious work.</a:t>
            </a:r>
            <a:endParaRPr lang="en-US" sz="1400" dirty="0"/>
          </a:p>
        </p:txBody>
      </p:sp>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95028" y="3382082"/>
            <a:ext cx="499357" cy="499357"/>
          </a:xfrm>
          <a:prstGeom prst="rect">
            <a:avLst/>
          </a:prstGeom>
        </p:spPr>
      </p:pic>
      <p:sp>
        <p:nvSpPr>
          <p:cNvPr id="11" name="Snip Diagonal Corner Rectangle 10"/>
          <p:cNvSpPr/>
          <p:nvPr/>
        </p:nvSpPr>
        <p:spPr>
          <a:xfrm>
            <a:off x="7714515" y="2553730"/>
            <a:ext cx="2603157" cy="2726725"/>
          </a:xfrm>
          <a:prstGeom prst="snip2DiagRect">
            <a:avLst/>
          </a:prstGeom>
          <a:solidFill>
            <a:schemeClr val="accent3">
              <a:alpha val="36000"/>
            </a:schemeClr>
          </a:solidFill>
          <a:ln w="25400">
            <a:no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b="1" dirty="0" smtClean="0">
                <a:solidFill>
                  <a:schemeClr val="bg1"/>
                </a:solidFill>
              </a:rPr>
              <a:t>Digital </a:t>
            </a:r>
          </a:p>
          <a:p>
            <a:pPr algn="ctr"/>
            <a:r>
              <a:rPr lang="en-US" b="1" dirty="0" smtClean="0">
                <a:solidFill>
                  <a:schemeClr val="bg1"/>
                </a:solidFill>
              </a:rPr>
              <a:t>Revolution</a:t>
            </a:r>
          </a:p>
          <a:p>
            <a:pPr algn="ctr"/>
            <a:r>
              <a:rPr lang="en-US" sz="1400" dirty="0" smtClean="0"/>
              <a:t>Machines replace knowledge work</a:t>
            </a:r>
            <a:r>
              <a:rPr lang="en-US" dirty="0" smtClean="0"/>
              <a:t>.</a:t>
            </a:r>
            <a:endParaRPr lang="en-US" dirty="0"/>
          </a:p>
        </p:txBody>
      </p:sp>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414929" y="2679299"/>
            <a:ext cx="663845" cy="504626"/>
          </a:xfrm>
          <a:prstGeom prst="rect">
            <a:avLst/>
          </a:prstGeom>
        </p:spPr>
      </p:pic>
      <p:graphicFrame>
        <p:nvGraphicFramePr>
          <p:cNvPr id="14" name="Diagram 13"/>
          <p:cNvGraphicFramePr/>
          <p:nvPr>
            <p:extLst>
              <p:ext uri="{D42A27DB-BD31-4B8C-83A1-F6EECF244321}">
                <p14:modId xmlns:p14="http://schemas.microsoft.com/office/powerpoint/2010/main" val="3437478309"/>
              </p:ext>
            </p:extLst>
          </p:nvPr>
        </p:nvGraphicFramePr>
        <p:xfrm>
          <a:off x="2178687" y="5406025"/>
          <a:ext cx="8138985" cy="451078"/>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pic>
        <p:nvPicPr>
          <p:cNvPr id="16" name="Picture 15"/>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35000" y="1759937"/>
            <a:ext cx="2286000" cy="2847975"/>
          </a:xfrm>
          <a:prstGeom prst="rect">
            <a:avLst/>
          </a:prstGeom>
        </p:spPr>
      </p:pic>
      <p:sp>
        <p:nvSpPr>
          <p:cNvPr id="17" name="Rectangular Callout 16"/>
          <p:cNvSpPr/>
          <p:nvPr/>
        </p:nvSpPr>
        <p:spPr>
          <a:xfrm>
            <a:off x="1842550" y="1849426"/>
            <a:ext cx="3595724" cy="1244409"/>
          </a:xfrm>
          <a:prstGeom prst="wedgeRectCallout">
            <a:avLst>
              <a:gd name="adj1" fmla="val -58750"/>
              <a:gd name="adj2" fmla="val 30956"/>
            </a:avLst>
          </a:prstGeom>
          <a:noFill/>
          <a:ln w="25400">
            <a:solidFill>
              <a:schemeClr val="accent2"/>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sz="1600" i="1" dirty="0" smtClean="0"/>
              <a:t>We </a:t>
            </a:r>
            <a:r>
              <a:rPr lang="en-US" sz="1600" i="1" dirty="0"/>
              <a:t>won’t experience 100 years of progress in the 21st century — it will be more like 20,000 years of </a:t>
            </a:r>
            <a:r>
              <a:rPr lang="en-US" sz="1600" i="1" dirty="0" smtClean="0"/>
              <a:t>progress. </a:t>
            </a:r>
            <a:r>
              <a:rPr lang="en-US" sz="1600" dirty="0" smtClean="0"/>
              <a:t> </a:t>
            </a:r>
            <a:r>
              <a:rPr lang="en-US" sz="1200" dirty="0"/>
              <a:t>Kurzweil </a:t>
            </a:r>
            <a:r>
              <a:rPr lang="en-US" sz="1200" dirty="0" smtClean="0"/>
              <a:t>2001</a:t>
            </a:r>
            <a:endParaRPr lang="en-US" sz="1200" dirty="0"/>
          </a:p>
        </p:txBody>
      </p:sp>
    </p:spTree>
    <p:extLst>
      <p:ext uri="{BB962C8B-B14F-4D97-AF65-F5344CB8AC3E}">
        <p14:creationId xmlns:p14="http://schemas.microsoft.com/office/powerpoint/2010/main" val="3500218785"/>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3_Valorem">
  <a:themeElements>
    <a:clrScheme name="Custom 6">
      <a:dk1>
        <a:sysClr val="windowText" lastClr="000000"/>
      </a:dk1>
      <a:lt1>
        <a:sysClr val="window" lastClr="FFFFFF"/>
      </a:lt1>
      <a:dk2>
        <a:srgbClr val="595959"/>
      </a:dk2>
      <a:lt2>
        <a:srgbClr val="FFFFFF"/>
      </a:lt2>
      <a:accent1>
        <a:srgbClr val="303E48"/>
      </a:accent1>
      <a:accent2>
        <a:srgbClr val="0055B8"/>
      </a:accent2>
      <a:accent3>
        <a:srgbClr val="4C8B2B"/>
      </a:accent3>
      <a:accent4>
        <a:srgbClr val="009ADE"/>
      </a:accent4>
      <a:accent5>
        <a:srgbClr val="6CC04A"/>
      </a:accent5>
      <a:accent6>
        <a:srgbClr val="FEA500"/>
      </a:accent6>
      <a:hlink>
        <a:srgbClr val="FEA500"/>
      </a:hlink>
      <a:folHlink>
        <a:srgbClr val="FC4B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2"/>
        </a:solidFill>
        <a:ln w="25400">
          <a:noFill/>
          <a:headEnd type="triangle"/>
          <a:tailEnd type="none"/>
        </a:ln>
      </a:spPr>
      <a:bodyPr rtlCol="0" anchor="ctr"/>
      <a:lstStyle>
        <a:defPPr algn="ctr">
          <a:defRPr/>
        </a:defPPr>
      </a:lstStyle>
      <a:style>
        <a:lnRef idx="1">
          <a:schemeClr val="accent1"/>
        </a:lnRef>
        <a:fillRef idx="0">
          <a:schemeClr val="accent1"/>
        </a:fillRef>
        <a:effectRef idx="0">
          <a:schemeClr val="accent1"/>
        </a:effectRef>
        <a:fontRef idx="minor">
          <a:schemeClr val="tx1"/>
        </a:fontRef>
      </a:style>
    </a:spDef>
    <a:lnDef>
      <a:spPr>
        <a:ln w="6350">
          <a:solidFill>
            <a:schemeClr val="bg1">
              <a:lumMod val="75000"/>
            </a:schemeClr>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Unofficial O15 Post-Jul16 - Office_Template_2012_16x9_WHITE [Read-Only]" id="{988BD2BE-84F2-4F30-A250-29352BB53896}" vid="{502A3F0F-A4D6-4024-8341-F88BC6E8736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2" Type="http://schemas.microsoft.com/office/2011/relationships/webextension" Target="webextension2.xml"/><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7">
    <wetp:webextensionref xmlns:r="http://schemas.openxmlformats.org/officeDocument/2006/relationships" r:id="rId1"/>
  </wetp:taskpane>
  <wetp:taskpane dockstate="right" visibility="0" width="350" row="6">
    <wetp:webextensionref xmlns:r="http://schemas.openxmlformats.org/officeDocument/2006/relationships" r:id="rId2"/>
  </wetp:taskpane>
</wetp:taskpanes>
</file>

<file path=ppt/webextensions/webextension1.xml><?xml version="1.0" encoding="utf-8"?>
<we:webextension xmlns:we="http://schemas.microsoft.com/office/webextensions/webextension/2010/11" id="{1B4C4108-813C-4934-B2FC-515B63F97AD1}">
  <we:reference id="wa104380169" version="1.1.0.0" store="en-US" storeType="OMEX"/>
  <we:alternateReferences/>
  <we:properties/>
  <we:bindings/>
  <we:snapshot xmlns:r="http://schemas.openxmlformats.org/officeDocument/2006/relationships"/>
</we:webextension>
</file>

<file path=ppt/webextensions/webextension2.xml><?xml version="1.0" encoding="utf-8"?>
<we:webextension xmlns:we="http://schemas.microsoft.com/office/webextensions/webextension/2010/11" id="{CA75FFD5-7897-47E5-BE45-B1E26FFE59D4}">
  <we:reference id="wa104379997" version="1.0.0.0" store="en-US"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70dcd4cf-9c6e-459d-a4ea-805e647abef2">
      <UserInfo>
        <DisplayName>Steve Cummings</DisplayName>
        <AccountId>212</AccountId>
        <AccountType/>
      </UserInfo>
      <UserInfo>
        <DisplayName>Allison Jensen</DisplayName>
        <AccountId>234</AccountId>
        <AccountType/>
      </UserInfo>
      <UserInfo>
        <DisplayName>Domnick Parretta</DisplayName>
        <AccountId>16</AccountId>
        <AccountType/>
      </UserInfo>
      <UserInfo>
        <DisplayName>Andrea Dancs</DisplayName>
        <AccountId>748</AccountId>
        <AccountType/>
      </UserInfo>
      <UserInfo>
        <DisplayName>Jason Ritchey</DisplayName>
        <AccountId>24</AccountId>
        <AccountType/>
      </UserInfo>
      <UserInfo>
        <DisplayName>Charly Hartley</DisplayName>
        <AccountId>617</AccountId>
        <AccountType/>
      </UserInfo>
    </SharedWithUsers>
    <PublishingExpirationDate xmlns="http://schemas.microsoft.com/sharepoint/v3" xsi:nil="true"/>
    <PublishingStartDate xmlns="http://schemas.microsoft.com/sharepoint/v3"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669DABEAF9F8A04D8F1ABBD91AB27C70" ma:contentTypeVersion="7" ma:contentTypeDescription="Create a new document." ma:contentTypeScope="" ma:versionID="0a89eafc657e16e7d2794d66853396f5">
  <xsd:schema xmlns:xsd="http://www.w3.org/2001/XMLSchema" xmlns:xs="http://www.w3.org/2001/XMLSchema" xmlns:p="http://schemas.microsoft.com/office/2006/metadata/properties" xmlns:ns1="http://schemas.microsoft.com/sharepoint/v3" xmlns:ns2="70dcd4cf-9c6e-459d-a4ea-805e647abef2" xmlns:ns3="997ffc08-a8f1-4a33-883c-6fe89f9dd5fa" targetNamespace="http://schemas.microsoft.com/office/2006/metadata/properties" ma:root="true" ma:fieldsID="dfad468a3d3d17ed2d3e439cbe9938e0" ns1:_="" ns2:_="" ns3:_="">
    <xsd:import namespace="http://schemas.microsoft.com/sharepoint/v3"/>
    <xsd:import namespace="70dcd4cf-9c6e-459d-a4ea-805e647abef2"/>
    <xsd:import namespace="997ffc08-a8f1-4a33-883c-6fe89f9dd5fa"/>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1:PublishingStartDate" minOccurs="0"/>
                <xsd:element ref="ns1:PublishingExpirationDate" minOccurs="0"/>
                <xsd:element ref="ns3:MediaServiceAutoTags" minOccurs="0"/>
                <xsd:element ref="ns3: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12" nillable="true" ma:displayName="Scheduling Start Date" ma:description="Scheduling Start Date is a site column created by the Publishing feature. It is used to specify the date and time on which this page will first appear to site visitors." ma:internalName="PublishingStartDate">
      <xsd:simpleType>
        <xsd:restriction base="dms:Unknown"/>
      </xsd:simpleType>
    </xsd:element>
    <xsd:element name="PublishingExpirationDate" ma:index="13" nillable="true" ma:displayName="Scheduling End Date" ma:description="Scheduling End Date is a site column created by the Publishing feature. It is used to specify the date and time on which this page will no longer appear to site visitors." ma:internalName="PublishingExpirationDat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70dcd4cf-9c6e-459d-a4ea-805e647abef2"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997ffc08-a8f1-4a33-883c-6fe89f9dd5fa" elementFormDefault="qualified">
    <xsd:import namespace="http://schemas.microsoft.com/office/2006/documentManagement/types"/>
    <xsd:import namespace="http://schemas.microsoft.com/office/infopath/2007/PartnerControls"/>
    <xsd:element name="MediaServiceMetadata" ma:index="10" nillable="true" ma:displayName="MediaServiceMetadata" ma:description="" ma:hidden="true" ma:internalName="MediaServiceMetadata" ma:readOnly="true">
      <xsd:simpleType>
        <xsd:restriction base="dms:Note"/>
      </xsd:simpleType>
    </xsd:element>
    <xsd:element name="MediaServiceFastMetadata" ma:index="11" nillable="true" ma:displayName="MediaServiceFastMetadata" ma:description="" ma:hidden="true" ma:internalName="MediaServiceFastMetadata" ma:readOnly="true">
      <xsd:simpleType>
        <xsd:restriction base="dms:Note"/>
      </xsd:simpleType>
    </xsd:element>
    <xsd:element name="MediaServiceAutoTags" ma:index="14" nillable="true" ma:displayName="MediaServiceAutoTags" ma:description="" ma:internalName="MediaServiceAutoTags" ma:readOnly="true">
      <xsd:simpleType>
        <xsd:restriction base="dms:Text"/>
      </xsd:simpleType>
    </xsd:element>
    <xsd:element name="MediaServiceDateTaken" ma:index="15" nillable="true" ma:displayName="MediaServiceDateTaken" ma:description="" ma:hidden="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D4E24DE-A274-4886-BF1D-9211DC47F961}">
  <ds:schemaRefs>
    <ds:schemaRef ds:uri="http://schemas.microsoft.com/office/2006/documentManagement/types"/>
    <ds:schemaRef ds:uri="http://purl.org/dc/dcmitype/"/>
    <ds:schemaRef ds:uri="http://purl.org/dc/terms/"/>
    <ds:schemaRef ds:uri="http://www.w3.org/XML/1998/namespace"/>
    <ds:schemaRef ds:uri="http://purl.org/dc/elements/1.1/"/>
    <ds:schemaRef ds:uri="http://schemas.microsoft.com/office/infopath/2007/PartnerControls"/>
    <ds:schemaRef ds:uri="http://schemas.microsoft.com/office/2006/metadata/properties"/>
    <ds:schemaRef ds:uri="http://schemas.openxmlformats.org/package/2006/metadata/core-properties"/>
    <ds:schemaRef ds:uri="997ffc08-a8f1-4a33-883c-6fe89f9dd5fa"/>
    <ds:schemaRef ds:uri="70dcd4cf-9c6e-459d-a4ea-805e647abef2"/>
    <ds:schemaRef ds:uri="http://schemas.microsoft.com/sharepoint/v3"/>
  </ds:schemaRefs>
</ds:datastoreItem>
</file>

<file path=customXml/itemProps2.xml><?xml version="1.0" encoding="utf-8"?>
<ds:datastoreItem xmlns:ds="http://schemas.openxmlformats.org/officeDocument/2006/customXml" ds:itemID="{A4365AFC-432E-47C3-829B-62446E10221D}">
  <ds:schemaRefs>
    <ds:schemaRef ds:uri="http://schemas.microsoft.com/sharepoint/v3/contenttype/forms"/>
  </ds:schemaRefs>
</ds:datastoreItem>
</file>

<file path=customXml/itemProps3.xml><?xml version="1.0" encoding="utf-8"?>
<ds:datastoreItem xmlns:ds="http://schemas.openxmlformats.org/officeDocument/2006/customXml" ds:itemID="{13F21777-E520-4424-BBFF-9E2AA5AD9F7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0dcd4cf-9c6e-459d-a4ea-805e647abef2"/>
    <ds:schemaRef ds:uri="997ffc08-a8f1-4a33-883c-6fe89f9dd5f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6798</TotalTime>
  <Words>5384</Words>
  <Application>Microsoft Office PowerPoint</Application>
  <PresentationFormat>Widescreen</PresentationFormat>
  <Paragraphs>686</Paragraphs>
  <Slides>59</Slides>
  <Notes>59</Notes>
  <HiddenSlides>6</HiddenSlides>
  <MMClips>0</MMClips>
  <ScaleCrop>false</ScaleCrop>
  <HeadingPairs>
    <vt:vector size="8" baseType="variant">
      <vt:variant>
        <vt:lpstr>Fonts Used</vt:lpstr>
      </vt:variant>
      <vt:variant>
        <vt:i4>10</vt:i4>
      </vt:variant>
      <vt:variant>
        <vt:lpstr>Theme</vt:lpstr>
      </vt:variant>
      <vt:variant>
        <vt:i4>1</vt:i4>
      </vt:variant>
      <vt:variant>
        <vt:lpstr>Embedded OLE Servers</vt:lpstr>
      </vt:variant>
      <vt:variant>
        <vt:i4>1</vt:i4>
      </vt:variant>
      <vt:variant>
        <vt:lpstr>Slide Titles</vt:lpstr>
      </vt:variant>
      <vt:variant>
        <vt:i4>59</vt:i4>
      </vt:variant>
    </vt:vector>
  </HeadingPairs>
  <TitlesOfParts>
    <vt:vector size="71" baseType="lpstr">
      <vt:lpstr>Arial</vt:lpstr>
      <vt:lpstr>Calibri</vt:lpstr>
      <vt:lpstr>Cambria Math</vt:lpstr>
      <vt:lpstr>Helvetica Neue Light</vt:lpstr>
      <vt:lpstr>Segoe UI</vt:lpstr>
      <vt:lpstr>Segoe UI Light</vt:lpstr>
      <vt:lpstr>Segoe UI Semibold</vt:lpstr>
      <vt:lpstr>Segoe UI Semilight</vt:lpstr>
      <vt:lpstr>Times New Roman</vt:lpstr>
      <vt:lpstr>Wingdings</vt:lpstr>
      <vt:lpstr>3_Valorem</vt:lpstr>
      <vt:lpstr>think-cell Slide</vt:lpstr>
      <vt:lpstr>A Data Journey - Introduction Buyer Propensity Model</vt:lpstr>
      <vt:lpstr>PowerPoint Presentation</vt:lpstr>
      <vt:lpstr>Discussion</vt:lpstr>
      <vt:lpstr>5 Questions Data Science Answers</vt:lpstr>
      <vt:lpstr>What’s This About?</vt:lpstr>
      <vt:lpstr>PowerPoint Presentation</vt:lpstr>
      <vt:lpstr>PowerPoint Presentation</vt:lpstr>
      <vt:lpstr>We are living in the era of the 4th industrial revolution</vt:lpstr>
      <vt:lpstr>Why Now? The Era of the 4th Revolution</vt:lpstr>
      <vt:lpstr>PowerPoint Presentation</vt:lpstr>
      <vt:lpstr>PowerPoint Presentation</vt:lpstr>
      <vt:lpstr>Why Now ? Digital Transformation</vt:lpstr>
      <vt:lpstr>Why Microsoft?</vt:lpstr>
      <vt:lpstr>PowerPoint Presentation</vt:lpstr>
      <vt:lpstr>Why Cloud?</vt:lpstr>
      <vt:lpstr>Example – Customer Selection</vt:lpstr>
      <vt:lpstr>DEMO</vt:lpstr>
      <vt:lpstr>Take-Aways</vt:lpstr>
      <vt:lpstr>THANK YOU</vt:lpstr>
      <vt:lpstr>A Data Journey – Deep Dive Buyer Propensity Model</vt:lpstr>
      <vt:lpstr>Discussion</vt:lpstr>
      <vt:lpstr>Use Case</vt:lpstr>
      <vt:lpstr>PowerPoint Presentation</vt:lpstr>
      <vt:lpstr>Use Case – Business Problem Propensity Modeling</vt:lpstr>
      <vt:lpstr>Technology &amp; Tools</vt:lpstr>
      <vt:lpstr>PowerPoint Presentation</vt:lpstr>
      <vt:lpstr>PowerPoint Presentation</vt:lpstr>
      <vt:lpstr>Propensity Model Architecture</vt:lpstr>
      <vt:lpstr>DEMO</vt:lpstr>
      <vt:lpstr>Demo Setup</vt:lpstr>
      <vt:lpstr>Setup/Prep Requirements</vt:lpstr>
      <vt:lpstr>Demo – Detailed Steps</vt:lpstr>
      <vt:lpstr>Demo – Detailed Steps, Cont’d</vt:lpstr>
      <vt:lpstr>Demo – Detailed Steps, Cont’d</vt:lpstr>
      <vt:lpstr>AzureML</vt:lpstr>
      <vt:lpstr>AzureML – Propensity Model Demo</vt:lpstr>
      <vt:lpstr>AzureML – Propensity Model Demo</vt:lpstr>
      <vt:lpstr>PowerPoint Presentation</vt:lpstr>
      <vt:lpstr>THANK YOU</vt:lpstr>
      <vt:lpstr>A Data Journey - Introduction Customer Churn Model</vt:lpstr>
      <vt:lpstr>Churn Model</vt:lpstr>
      <vt:lpstr>PowerPoint Presentation</vt:lpstr>
      <vt:lpstr>PowerPoint Presentation</vt:lpstr>
      <vt:lpstr>AzureML – Churn Model Demo</vt:lpstr>
      <vt:lpstr>Churn Model – Use Case</vt:lpstr>
      <vt:lpstr>AzureML – ChurnDemo</vt:lpstr>
      <vt:lpstr>AzureML Churn Demo</vt:lpstr>
      <vt:lpstr>AzureML Churn Demo</vt:lpstr>
      <vt:lpstr>Business Problem</vt:lpstr>
      <vt:lpstr>PowerPoint Presentation</vt:lpstr>
      <vt:lpstr>THANK YOU</vt:lpstr>
      <vt:lpstr>My Notes</vt:lpstr>
      <vt:lpstr>Reference</vt:lpstr>
      <vt:lpstr>PowerPoint Presentation</vt:lpstr>
      <vt:lpstr>PowerPoint Presentation</vt:lpstr>
      <vt:lpstr>PowerPoint Presentation</vt:lpstr>
      <vt:lpstr>Cognitive Services</vt:lpstr>
      <vt:lpstr>The Avanade Modern Analytics Platform (AMAP) Enabling Outcomes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IMMERSIVE APP ENVISIONING</dc:title>
  <dc:creator>Cliff Weaver</dc:creator>
  <cp:lastModifiedBy>Cliff Weaver</cp:lastModifiedBy>
  <cp:revision>102</cp:revision>
  <dcterms:modified xsi:type="dcterms:W3CDTF">2018-04-06T11:51:58Z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0x010100669DABEAF9F8A04D8F1ABBD91AB27C70</vt:lpwstr>
  </property>
  <property fmtid="{D5CDD505-2E9C-101B-9397-08002B2CF9AE}" pid="3" name="MSIP_Label_f42aa342-8706-4288-bd11-ebb85995028c_Enabled">
    <vt:lpwstr>True</vt:lpwstr>
  </property>
  <property fmtid="{D5CDD505-2E9C-101B-9397-08002B2CF9AE}" pid="4" name="MSIP_Label_f42aa342-8706-4288-bd11-ebb85995028c_SiteId">
    <vt:lpwstr>72f988bf-86f1-41af-91ab-2d7cd011db47</vt:lpwstr>
  </property>
  <property fmtid="{D5CDD505-2E9C-101B-9397-08002B2CF9AE}" pid="5" name="MSIP_Label_f42aa342-8706-4288-bd11-ebb85995028c_Owner">
    <vt:lpwstr>v-clweav@microsoft.com</vt:lpwstr>
  </property>
  <property fmtid="{D5CDD505-2E9C-101B-9397-08002B2CF9AE}" pid="6" name="MSIP_Label_f42aa342-8706-4288-bd11-ebb85995028c_SetDate">
    <vt:lpwstr>2018-03-09T21:21:52.6728309Z</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